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73" autoAdjust="0"/>
    <p:restoredTop sz="94669" autoAdjust="0"/>
  </p:normalViewPr>
  <p:slideViewPr>
    <p:cSldViewPr>
      <p:cViewPr>
        <p:scale>
          <a:sx n="118" d="100"/>
          <a:sy n="118" d="100"/>
        </p:scale>
        <p:origin x="-135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F277-87D2-41F1-B9A0-431AF4366E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2768-1B3E-429F-AE26-E8F45EB1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Konzertsaal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Philharmonie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ehemaligen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Alexander-Frauengymnasiums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Kujbyschew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Straße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55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Metropolis-Geschäft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Theaterhof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verbringen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Künstler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Sommerlesungen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klassischer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zeitgenössischer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10. November 1951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ehemaligen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Alexander-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eröffnet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55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Gläubigen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zurückgegeben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 das Museum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erhielt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ehemaligen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Museum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beherbergt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derzeit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Dauerausstellungen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Abteilungen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Geschichte.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6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Tier-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Vogelarten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seltene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Region Kurgan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aufgeführt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9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4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Museum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beherbergt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außerdem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einzigartiges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optisch-mechanisches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Planetarium ZKP-1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Zeiss)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Firma Carl Zeiss Jena, das in den 70er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20.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Jahrhunderts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älteste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befindliche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Planetarium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Ural.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Küchelbecker-Hausmuseum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Kurgan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13.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Dezember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eröffnet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Museum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Andenken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Dekabristen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Lyzeumsfreundes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A.S.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Puschkin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gewidmet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Museumsgebäude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exakte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Wilhelm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Karlowitsch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Küchelbecker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(1797–1846) von September 1845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1846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seiner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Kurgan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84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2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Museum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Rußland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Andenken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Dekabristen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Lyzeumsfreundes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A.S.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Puschkin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gewidmet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1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Museum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Innenräume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Wohnzimmer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Arbeitszimmer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Wohnküche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restauriert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Atmosphäre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Anwesenheit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Dekabristen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Kuchelbecker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geschaffen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0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heutige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Philharmonie-Gebäude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erbaut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Gebietsphilharmonie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Troizkaja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latz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10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Gegenstände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Gondelstuhl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Empire-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handbemalte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Milchglas-Ampli-Schranklaterne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Reisekoffer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Besucher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exakte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handschriftliche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Tagebuchs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Dekabristen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gedruckte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in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Zeitschrift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Russkaja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von 1883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seltene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besichtigen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Übersetzung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von 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Kostrow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1787,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Zeitschrift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Zitel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von 1820,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Aufzeichnungen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Reisenden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von 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Karamzin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1814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33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Museum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sowohl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Einheimischen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Rußland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besucht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traditionelle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Feiertage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Veranstaltungen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7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P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hilharmonie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Konzertsaal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Massenaufführungen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Kammerraum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Zuschauern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6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Plätzen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Kammersaal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Plätzen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riesige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Bühne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Orchestergrube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Proberäume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Konzerte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bekanntesten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Chöre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Choreographien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gemacht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Troizkaja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Platz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Bänke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angenehmer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entspannen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0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Dramatheater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Kurgan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22. Mai 1943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gegründet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9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1953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Theater ins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um,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Entwurf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Architekten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Fjodorow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Beratung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Akademikers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Schtschusew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zentralen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errichtet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8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4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Bewohner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Kurgan und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Gäste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Führungen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Theater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Dachboden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5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st12_user1\Desktop\Рабочий стол\6. Курган проект  Rund um Rurgan нем яз 2022\545172_Vidi_goroda_Selfi_Kurgan_naberezhnay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8" y="293759"/>
            <a:ext cx="8335008" cy="64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7776864" cy="2129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de-DE" dirty="0" smtClean="0"/>
              <a:t>«</a:t>
            </a:r>
            <a:r>
              <a:rPr lang="de-DE" dirty="0"/>
              <a:t>Unsere Stadt Kurgan: </a:t>
            </a:r>
            <a:r>
              <a:rPr lang="de-DE" dirty="0" smtClean="0"/>
              <a:t>Sehenswürdigkeiten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de-DE" sz="2200" dirty="0" smtClean="0"/>
              <a:t>Teil </a:t>
            </a:r>
            <a:r>
              <a:rPr lang="ru-RU" sz="2200" dirty="0"/>
              <a:t>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00345"/>
            <a:ext cx="7056784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900" i="1" dirty="0">
                <a:latin typeface="Segoe UI" pitchFamily="34" charset="0"/>
                <a:cs typeface="Segoe UI" pitchFamily="34" charset="0"/>
              </a:rPr>
              <a:t>Презентация к уроку немецкого </a:t>
            </a: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языка</a:t>
            </a:r>
          </a:p>
          <a:p>
            <a:pPr>
              <a:spcBef>
                <a:spcPts val="0"/>
              </a:spcBef>
            </a:pP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Зал </a:t>
            </a:r>
            <a:r>
              <a:rPr lang="ru-RU" sz="1900" i="1" dirty="0">
                <a:latin typeface="Segoe UI" pitchFamily="34" charset="0"/>
                <a:cs typeface="Segoe UI" pitchFamily="34" charset="0"/>
              </a:rPr>
              <a:t>литературы на иностранных языках</a:t>
            </a:r>
          </a:p>
          <a:p>
            <a:pPr>
              <a:spcBef>
                <a:spcPts val="0"/>
              </a:spcBef>
            </a:pPr>
            <a:r>
              <a:rPr lang="ru-RU" sz="1900" i="1" dirty="0">
                <a:latin typeface="Segoe UI" pitchFamily="34" charset="0"/>
                <a:cs typeface="Segoe UI" pitchFamily="34" charset="0"/>
              </a:rPr>
              <a:t>КОУНБ им. А. К. Югова, </a:t>
            </a: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2025</a:t>
            </a:r>
            <a:endParaRPr lang="ru-RU" sz="1900" i="1" dirty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70" y="52332"/>
            <a:ext cx="9207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stCxn id="23554" idx="1"/>
          </p:cNvCxnSpPr>
          <p:nvPr/>
        </p:nvCxnSpPr>
        <p:spPr>
          <a:xfrm>
            <a:off x="267038" y="3525305"/>
            <a:ext cx="695915" cy="95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88.38.3\Obmen\Отдел комплексного библиотечного обслуживания\Сектор литературы на иностранных языках\драмтеатр\д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0.88.38.3\Obmen\Отдел комплексного библиотечного обслуживания\Сектор литературы на иностранных языках\драмтеатр\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4" y="631179"/>
            <a:ext cx="8137153" cy="57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0.88.38.3\Obmen\Отдел комплексного библиотечного обслуживания\Сектор литературы на иностранных языках\драмтеатр\д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07559" cy="58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Das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Kurganer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Regionalmuseum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für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Calibri"/>
              </a:rPr>
              <a:t>Heimatkunde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Liberation Serif"/>
            </a:endParaRPr>
          </a:p>
        </p:txBody>
      </p:sp>
      <p:pic>
        <p:nvPicPr>
          <p:cNvPr id="1026" name="Picture 2" descr="C:\Users\host25_user1\Desktop\Курган\краеведческий музей\краеведческий музей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848872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st25_user1\Desktop\Курган\краеведческий музей\краеведческий музе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522"/>
            <a:ext cx="8238666" cy="59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st25_user1\Desktop\Курган\краеведческий музей\краеведческий музей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" y="404664"/>
            <a:ext cx="8271034" cy="60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st25_user1\Desktop\Курган\краеведческий музей\краеведческий музей 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2" y="260648"/>
            <a:ext cx="8221507" cy="63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st25_user1\Desktop\Курган\краеведческий музей\краеведческий музей 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878"/>
            <a:ext cx="8352928" cy="59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st25_user1\Desktop\Курган\краеведческий музей\краеведческий музей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9" y="462492"/>
            <a:ext cx="8592254" cy="58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st25_user1\Desktop\Курган\краеведческий музей\краеведческий музей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" y="749340"/>
            <a:ext cx="8508789" cy="54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67"/>
            <a:ext cx="6197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Liberation Serif"/>
              </a:rPr>
              <a:t>Die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Liberation Serif"/>
              </a:rPr>
              <a:t>Gebietsphilharmonie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Liberation Serif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58" y="62689"/>
            <a:ext cx="9207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10.88.38.3\Obmen\Отдел комплексного библиотечного обслуживания\Сектор литературы на иностранных языках\филармония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1088"/>
            <a:ext cx="8216937" cy="53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cs typeface="Times New Roman" pitchFamily="18" charset="0"/>
              </a:rPr>
              <a:t>Das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cs typeface="Times New Roman" pitchFamily="18" charset="0"/>
              </a:rPr>
              <a:t>Küchelbecker-Hausmuseum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cs typeface="Times New Roman" pitchFamily="18" charset="0"/>
              </a:rPr>
              <a:t> 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Liberation Serif"/>
              <a:cs typeface="Times New Roman" pitchFamily="18" charset="0"/>
            </a:endParaRPr>
          </a:p>
        </p:txBody>
      </p:sp>
      <p:pic>
        <p:nvPicPr>
          <p:cNvPr id="2050" name="Picture 2" descr="C:\Users\host25_user1\Desktop\Курган\дом-музей Кюхельбекера\дом-музей Кюх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8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Wilhelm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Karlowitsch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Küchelbecker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/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</a:rPr>
              <a:t>(1797–1846)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Das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Museumsgebäude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ist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eine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exakte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Kopie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des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Hauses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, in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dem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Wilhelm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Karlowitsch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K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ü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chelbecker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von September 1845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bis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März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1846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mit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seiner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Familie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im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Exil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 in Kurgan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lebte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Liberation Serif"/>
              </a:rPr>
              <a:t>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Liberation Serif"/>
            </a:endParaRPr>
          </a:p>
        </p:txBody>
      </p:sp>
      <p:pic>
        <p:nvPicPr>
          <p:cNvPr id="4098" name="Picture 2" descr="C:\Users\host25_user1\Desktop\Курган\дом-музей Кюхельбекера\дом-музей Кюх.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81654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st25_user1\Desktop\Курган\дом-музей Кюхельбекера\дом-музей Кюх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6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st25_user1\Desktop\Курган\дом-музей Кюхельбекера\дом-музей Кюх.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-4464" r="-371" b="4464"/>
          <a:stretch/>
        </p:blipFill>
        <p:spPr bwMode="auto">
          <a:xfrm>
            <a:off x="467544" y="332656"/>
            <a:ext cx="813690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st25_user1\Desktop\Курган\дом-музей Кюхельбекера\дом-музей Кюх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8280920" cy="56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st25_user1\Desktop\Курган\дом-музей Кюхельбекера\дом-музей Кюх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2" y="548680"/>
            <a:ext cx="8302428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st25_user1\Desktop\Курган\дом-музей Кюхельбекера\дом-музей Кюх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2" y="548680"/>
            <a:ext cx="8382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host25_user1\Desktop\Курган\дом-музей Кюхельбекера\дом-музей Кюх.7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1" y="388418"/>
            <a:ext cx="8384321" cy="5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7727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Liberation Serif"/>
                <a:cs typeface="Segoe UI" pitchFamily="34" charset="0"/>
              </a:rPr>
              <a:t>Авторские права на использованные в видеоролике иллюстративные материалы принадлежат их правообладателям. Курганская областная универсальная научная библиотека им. А. К. Югова не извлекает материальной выгоды  из их использования. </a:t>
            </a:r>
            <a:r>
              <a:rPr lang="ru-RU" sz="1200" i="1" smtClean="0">
                <a:latin typeface="Liberation Serif"/>
                <a:cs typeface="Segoe UI" pitchFamily="34" charset="0"/>
              </a:rPr>
              <a:t>В просветительских </a:t>
            </a:r>
            <a:r>
              <a:rPr lang="ru-RU" sz="1200" i="1" dirty="0">
                <a:latin typeface="Liberation Serif"/>
                <a:cs typeface="Segoe UI" pitchFamily="34" charset="0"/>
              </a:rPr>
              <a:t>целях. 12+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680"/>
            <a:ext cx="9207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689" y="3284984"/>
            <a:ext cx="9024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/>
                <a:cs typeface="Segoe UI" pitchFamily="34" charset="0"/>
              </a:rPr>
              <a:t>Урок «</a:t>
            </a:r>
            <a:r>
              <a:rPr lang="de-DE" sz="1400" dirty="0">
                <a:latin typeface="Liberation Serif"/>
                <a:cs typeface="Segoe UI" pitchFamily="34" charset="0"/>
              </a:rPr>
              <a:t>Unsere Stadt Kurgan: Sehenswürdigkeiten" / «</a:t>
            </a:r>
            <a:r>
              <a:rPr lang="ru-RU" sz="1400" dirty="0">
                <a:latin typeface="Liberation Serif"/>
                <a:cs typeface="Segoe UI" pitchFamily="34" charset="0"/>
              </a:rPr>
              <a:t>Наш город Курган: достопримечательности»: ч. </a:t>
            </a:r>
            <a:r>
              <a:rPr lang="en-US" sz="1400" dirty="0">
                <a:latin typeface="Liberation Serif"/>
                <a:cs typeface="Segoe UI" pitchFamily="34" charset="0"/>
              </a:rPr>
              <a:t>3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: Презентация </a:t>
            </a:r>
            <a:r>
              <a:rPr lang="ru-RU" sz="1400" dirty="0">
                <a:latin typeface="Liberation Serif"/>
                <a:cs typeface="Segoe UI" pitchFamily="34" charset="0"/>
              </a:rPr>
              <a:t>к уроку немецкого 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языка / </a:t>
            </a:r>
            <a:r>
              <a:rPr lang="ru-RU" sz="1400" dirty="0">
                <a:latin typeface="Liberation Serif"/>
                <a:cs typeface="Segoe UI" pitchFamily="34" charset="0"/>
              </a:rPr>
              <a:t>Курганская областная универсальная научная библиотека им. А. К. Югова, Зал литературы на иностранных языках, 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сост. Черкашина М. М., Черба С. В., 2025. </a:t>
            </a:r>
            <a:r>
              <a:rPr lang="ru-RU" sz="1400" dirty="0">
                <a:latin typeface="Liberation Serif"/>
                <a:cs typeface="Segoe UI" pitchFamily="34" charset="0"/>
              </a:rPr>
              <a:t>– 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2</a:t>
            </a:r>
            <a:r>
              <a:rPr lang="en-US" sz="1400" dirty="0" smtClean="0">
                <a:latin typeface="Liberation Serif"/>
                <a:cs typeface="Segoe UI" pitchFamily="34" charset="0"/>
              </a:rPr>
              <a:t>8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 </a:t>
            </a:r>
            <a:r>
              <a:rPr lang="ru-RU" sz="1400" dirty="0">
                <a:latin typeface="Liberation Serif"/>
                <a:cs typeface="Segoe UI" pitchFamily="34" charset="0"/>
              </a:rPr>
              <a:t>сл</a:t>
            </a:r>
            <a:r>
              <a:rPr lang="ru-RU" sz="1400" dirty="0" smtClean="0">
                <a:latin typeface="Liberation Serif"/>
                <a:cs typeface="Segoe UI" pitchFamily="34" charset="0"/>
              </a:rPr>
              <a:t>.</a:t>
            </a:r>
            <a:endParaRPr lang="ru-RU" sz="1400" dirty="0">
              <a:latin typeface="Liberation Serif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450912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Liberation Serif"/>
              </a:rPr>
              <a:t>См. </a:t>
            </a:r>
            <a:r>
              <a:rPr lang="ru-RU" sz="1200" i="1" dirty="0" smtClean="0">
                <a:latin typeface="Liberation Serif"/>
              </a:rPr>
              <a:t>предыдущие уроки, ч. 1, 2 </a:t>
            </a:r>
            <a:r>
              <a:rPr lang="ru-RU" sz="1200" i="1" dirty="0">
                <a:latin typeface="Liberation Serif"/>
              </a:rPr>
              <a:t>«</a:t>
            </a:r>
            <a:r>
              <a:rPr lang="ru-RU" sz="1200" i="1" dirty="0" err="1">
                <a:latin typeface="Liberation Serif"/>
              </a:rPr>
              <a:t>Unsere</a:t>
            </a:r>
            <a:r>
              <a:rPr lang="ru-RU" sz="1200" i="1" dirty="0">
                <a:latin typeface="Liberation Serif"/>
              </a:rPr>
              <a:t> </a:t>
            </a:r>
            <a:r>
              <a:rPr lang="ru-RU" sz="1200" i="1" dirty="0" err="1">
                <a:latin typeface="Liberation Serif"/>
              </a:rPr>
              <a:t>schöne</a:t>
            </a:r>
            <a:r>
              <a:rPr lang="ru-RU" sz="1200" i="1" dirty="0">
                <a:latin typeface="Liberation Serif"/>
              </a:rPr>
              <a:t> </a:t>
            </a:r>
            <a:r>
              <a:rPr lang="ru-RU" sz="1200" i="1" dirty="0" err="1">
                <a:latin typeface="Liberation Serif"/>
              </a:rPr>
              <a:t>Stadt</a:t>
            </a:r>
            <a:r>
              <a:rPr lang="ru-RU" sz="1200" i="1" dirty="0">
                <a:latin typeface="Liberation Serif"/>
              </a:rPr>
              <a:t> </a:t>
            </a:r>
            <a:r>
              <a:rPr lang="ru-RU" sz="1200" i="1" dirty="0" err="1">
                <a:latin typeface="Liberation Serif"/>
              </a:rPr>
              <a:t>Kurgan</a:t>
            </a:r>
            <a:r>
              <a:rPr lang="ru-RU" sz="1200" i="1" dirty="0">
                <a:latin typeface="Liberation Serif"/>
              </a:rPr>
              <a:t>» / «Наш красивый город Курган» на сайте библиотеки </a:t>
            </a:r>
            <a:r>
              <a:rPr lang="ru-RU" sz="1200" i="1" dirty="0" smtClean="0">
                <a:latin typeface="Liberation Serif"/>
              </a:rPr>
              <a:t>в </a:t>
            </a:r>
            <a:r>
              <a:rPr lang="ru-RU" sz="1200" i="1" dirty="0">
                <a:latin typeface="Liberation Serif"/>
              </a:rPr>
              <a:t>разделе «История Зауралья</a:t>
            </a:r>
            <a:r>
              <a:rPr lang="ru-RU" sz="1200" i="1" dirty="0" smtClean="0">
                <a:latin typeface="Liberation Serif"/>
              </a:rPr>
              <a:t>».</a:t>
            </a:r>
            <a:endParaRPr lang="ru-RU" sz="1200" i="1" dirty="0">
              <a:latin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39303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88.38.3\Obmen\Отдел комплексного библиотечного обслуживания\Сектор литературы на иностранных языках\филармония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b="4416"/>
          <a:stretch/>
        </p:blipFill>
        <p:spPr bwMode="auto">
          <a:xfrm>
            <a:off x="467544" y="548681"/>
            <a:ext cx="8283353" cy="59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88.38.3\Obmen\Отдел комплексного библиотечного обслуживания\Сектор литературы на иностранных языках\филармония\3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286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10.88.38.3\Obmen\Отдел комплексного библиотечного обслуживания\Сектор литературы на иностранных языках\филармония\3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510"/>
            <a:ext cx="8584330" cy="60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0.88.38.3\Obmen\Отдел комплексного библиотечного обслуживания\Сектор литературы на иностранных языках\филармония\5б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 b="6732"/>
          <a:stretch/>
        </p:blipFill>
        <p:spPr bwMode="auto">
          <a:xfrm>
            <a:off x="347958" y="687822"/>
            <a:ext cx="8328498" cy="56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5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SimSun"/>
                <a:cs typeface="Liberation Serif"/>
              </a:rPr>
              <a:t>Das </a:t>
            </a:r>
            <a:r>
              <a:rPr lang="en-US" sz="4000" kern="5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SimSun"/>
                <a:cs typeface="Liberation Serif"/>
              </a:rPr>
              <a:t>regionale</a:t>
            </a:r>
            <a:r>
              <a:rPr lang="en-US" sz="4000" kern="5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SimSun"/>
                <a:cs typeface="Liberation Serif"/>
              </a:rPr>
              <a:t> </a:t>
            </a:r>
            <a:r>
              <a:rPr lang="en-US" sz="4000" kern="50" dirty="0" err="1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SimSun"/>
                <a:cs typeface="Liberation Serif"/>
              </a:rPr>
              <a:t>Dramatheater</a:t>
            </a:r>
            <a:r>
              <a:rPr lang="en-US" sz="4000" kern="50" dirty="0">
                <a:solidFill>
                  <a:schemeClr val="accent4">
                    <a:lumMod val="50000"/>
                  </a:schemeClr>
                </a:solidFill>
                <a:effectLst/>
                <a:latin typeface="Liberation Serif"/>
                <a:ea typeface="SimSun"/>
                <a:cs typeface="Liberation Serif"/>
              </a:rPr>
              <a:t> 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\\10.88.38.3\Obmen\Отдел комплексного библиотечного обслуживания\Сектор литературы на иностранных языках\драмтеатр\д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67413" cy="49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88.38.3\Obmen\Отдел комплексного библиотечного обслуживания\Сектор литературы на иностранных языках\драмтеатр\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9271"/>
            <a:ext cx="8009727" cy="57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88.38.3\Obmen\Отдел комплексного библиотечного обслуживания\Сектор литературы на иностранных языках\драмтеатр\д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390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794</Words>
  <Application>Microsoft Office PowerPoint</Application>
  <PresentationFormat>Экран (4:3)</PresentationFormat>
  <Paragraphs>54</Paragraphs>
  <Slides>28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«Unsere Stadt Kurgan: Sehenswürdigkeiten» Teil 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 regionale Dramatheater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 Kurganer Regionalmuseum für Heimatkunde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 Küchelbecker-Hausmuseum </vt:lpstr>
      <vt:lpstr>Wilhelm Karlowitsch Küchelbecker  (1797–1846)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Теремова</cp:lastModifiedBy>
  <cp:revision>64</cp:revision>
  <dcterms:created xsi:type="dcterms:W3CDTF">2024-07-06T05:42:11Z</dcterms:created>
  <dcterms:modified xsi:type="dcterms:W3CDTF">2025-08-19T10:45:36Z</dcterms:modified>
</cp:coreProperties>
</file>