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310" r:id="rId2"/>
    <p:sldId id="264" r:id="rId3"/>
    <p:sldId id="265" r:id="rId4"/>
    <p:sldId id="266" r:id="rId5"/>
    <p:sldId id="285" r:id="rId6"/>
    <p:sldId id="286" r:id="rId7"/>
    <p:sldId id="287" r:id="rId8"/>
    <p:sldId id="288" r:id="rId9"/>
    <p:sldId id="289" r:id="rId10"/>
    <p:sldId id="290" r:id="rId11"/>
    <p:sldId id="291" r:id="rId12"/>
    <p:sldId id="292" r:id="rId13"/>
    <p:sldId id="298" r:id="rId14"/>
    <p:sldId id="304" r:id="rId15"/>
    <p:sldId id="293" r:id="rId16"/>
    <p:sldId id="294" r:id="rId17"/>
    <p:sldId id="295" r:id="rId18"/>
    <p:sldId id="296" r:id="rId19"/>
    <p:sldId id="300" r:id="rId20"/>
    <p:sldId id="299" r:id="rId21"/>
    <p:sldId id="301" r:id="rId22"/>
    <p:sldId id="311"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C80"/>
    <a:srgbClr val="EFFD99"/>
    <a:srgbClr val="797979"/>
    <a:srgbClr val="FFFFB9"/>
    <a:srgbClr val="FFFF99"/>
    <a:srgbClr val="EEFC9A"/>
    <a:srgbClr val="EBFC88"/>
    <a:srgbClr val="E9F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122" autoAdjust="0"/>
  </p:normalViewPr>
  <p:slideViewPr>
    <p:cSldViewPr>
      <p:cViewPr varScale="1">
        <p:scale>
          <a:sx n="23" d="100"/>
          <a:sy n="23" d="100"/>
        </p:scale>
        <p:origin x="186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E15E630-7495-48FD-AE11-FC1AEB78684D}" type="datetimeFigureOut">
              <a:rPr lang="ru-RU"/>
              <a:pPr>
                <a:defRPr/>
              </a:pPr>
              <a:t>24.07.2019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C6E7C9-6615-4180-A356-8F58D6780F4D}" type="slidenum">
              <a:rPr lang="ru-RU"/>
              <a:pPr>
                <a:defRPr/>
              </a:pPr>
              <a:t>‹#›</a:t>
            </a:fld>
            <a:endParaRPr lang="ru-RU"/>
          </a:p>
        </p:txBody>
      </p:sp>
    </p:spTree>
    <p:extLst>
      <p:ext uri="{BB962C8B-B14F-4D97-AF65-F5344CB8AC3E}">
        <p14:creationId xmlns:p14="http://schemas.microsoft.com/office/powerpoint/2010/main" val="129227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Дорогие читатели!  Предлагаем вашему вниманию серию книг </a:t>
            </a:r>
            <a:r>
              <a:rPr lang="ru-RU" b="1" smtClean="0"/>
              <a:t>«Сделано в</a:t>
            </a:r>
            <a:r>
              <a:rPr lang="ru-RU" smtClean="0"/>
              <a:t> </a:t>
            </a:r>
            <a:r>
              <a:rPr lang="ru-RU" b="1" smtClean="0"/>
              <a:t>СССР. Любимая проза»</a:t>
            </a:r>
            <a:r>
              <a:rPr lang="ru-RU" smtClean="0"/>
              <a:t> от издательства «Вече»». В ней представлены наиболее популярные произведения известных российских авторов, созданные в </a:t>
            </a:r>
            <a:r>
              <a:rPr lang="ru-RU" smtClean="0">
                <a:latin typeface="Arial" charset="0"/>
              </a:rPr>
              <a:t>с</a:t>
            </a:r>
            <a:r>
              <a:rPr lang="ru-RU" smtClean="0"/>
              <a:t>оветский период нашей страны. Книги, вышедшие впервые в 60</a:t>
            </a:r>
            <a:r>
              <a:rPr lang="ru-RU" smtClean="0">
                <a:latin typeface="Arial" charset="0"/>
              </a:rPr>
              <a:t> </a:t>
            </a:r>
            <a:r>
              <a:rPr lang="ru-RU" smtClean="0"/>
              <a:t>- 80-е годы, стали для многих из нас любимыми, их читали и перечитывали по несколько раз. Почти все книги этой серии были экранизированы, а снятые фильмы вошли в золотой фонд советского кинематографа. Долгое время они являлись лидерами кинопроката. </a:t>
            </a:r>
          </a:p>
          <a:p>
            <a:endParaRPr lang="ru-RU" smtClean="0"/>
          </a:p>
          <a:p>
            <a:endParaRPr lang="ru-RU" smtClean="0"/>
          </a:p>
        </p:txBody>
      </p:sp>
    </p:spTree>
    <p:extLst>
      <p:ext uri="{BB962C8B-B14F-4D97-AF65-F5344CB8AC3E}">
        <p14:creationId xmlns:p14="http://schemas.microsoft.com/office/powerpoint/2010/main" val="400013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noTextEdi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В сборник известной сибирской писательницы </a:t>
            </a:r>
            <a:r>
              <a:rPr lang="ru-RU" b="1" smtClean="0"/>
              <a:t>Марии Леонтьевны Халфиной</a:t>
            </a:r>
            <a:r>
              <a:rPr lang="ru-RU" smtClean="0"/>
              <a:t>  вошли произведения, написанные в 1960-е годы и завоевавшие широкую популярность у читателей. Одна из повестей - "Мачеха" - рассказывает о сложных взаимоотношениях взрослой женщины и чужой для нее девочки. Павел и Шура живут в ладу и радости – у них двое детей, своя квартира, взаимопонимание между всеми членами семьи. Казалось, жизнь ничем не может быть омрачена. Но однажды Павел узнает, что его внебрачная дочь Света от другой женщины внезапно осиротела. Для девочки есть только два варианта дальнейшей судьбы – или попасть в детский дом, или быть принятой в семью Павла.</a:t>
            </a:r>
          </a:p>
          <a:p>
            <a:endParaRPr lang="ru-RU" smtClean="0"/>
          </a:p>
        </p:txBody>
      </p:sp>
      <p:sp>
        <p:nvSpPr>
          <p:cNvPr id="4" name="Номер слайда 3"/>
          <p:cNvSpPr>
            <a:spLocks noGrp="1"/>
          </p:cNvSpPr>
          <p:nvPr>
            <p:ph type="sldNum" sz="quarter" idx="5"/>
          </p:nvPr>
        </p:nvSpPr>
        <p:spPr/>
        <p:txBody>
          <a:bodyPr/>
          <a:lstStyle/>
          <a:p>
            <a:pPr>
              <a:defRPr/>
            </a:pPr>
            <a:fld id="{82EE7185-FB2A-4921-82F8-EAFA7E2C4228}" type="slidenum">
              <a:rPr lang="ru-RU" smtClean="0"/>
              <a:pPr>
                <a:defRPr/>
              </a:pPr>
              <a:t>10</a:t>
            </a:fld>
            <a:endParaRPr lang="ru-RU"/>
          </a:p>
        </p:txBody>
      </p:sp>
    </p:spTree>
    <p:extLst>
      <p:ext uri="{BB962C8B-B14F-4D97-AF65-F5344CB8AC3E}">
        <p14:creationId xmlns:p14="http://schemas.microsoft.com/office/powerpoint/2010/main" val="399018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noTextEdi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Шуре не легко принять чужого ребенка, тем более, что Света уже не малышка, но жена Павла открывает все свое сердце навстречу девочке. Вот только сама Света вовсе не готова полюбить чужую женщину, которой в свое время отдал предпочтение ее отец. Трудные дни новой жизни с третьим ребенком в семье становятся испытанием, как для Шуры, так и для самого Павла, но Шурина доброта и мудрость, тепло и любовь помогают растопить лёд и ещё крепче сплотить семью. </a:t>
            </a:r>
          </a:p>
          <a:p>
            <a:pPr algn="just"/>
            <a:r>
              <a:rPr lang="ru-RU" smtClean="0"/>
              <a:t/>
            </a:r>
            <a:br>
              <a:rPr lang="ru-RU" smtClean="0"/>
            </a:br>
            <a:r>
              <a:rPr lang="ru-RU" smtClean="0"/>
              <a:t>Небольшая повесть, но очень трогательная, мудрая и светлая. По итогам опроса читателей журнала «Советский экран» кинофильм «Мачеха» был признан лучшим фильмом 1973 года, а актрисой, получившей наибольшее признание зрителей, стала исполнительница главной роли – Татьяна Доронина. </a:t>
            </a:r>
          </a:p>
          <a:p>
            <a:pPr algn="just"/>
            <a:endParaRPr lang="ru-RU" smtClean="0"/>
          </a:p>
        </p:txBody>
      </p:sp>
      <p:sp>
        <p:nvSpPr>
          <p:cNvPr id="4" name="Номер слайда 3"/>
          <p:cNvSpPr>
            <a:spLocks noGrp="1"/>
          </p:cNvSpPr>
          <p:nvPr>
            <p:ph type="sldNum" sz="quarter" idx="5"/>
          </p:nvPr>
        </p:nvSpPr>
        <p:spPr/>
        <p:txBody>
          <a:bodyPr/>
          <a:lstStyle/>
          <a:p>
            <a:pPr>
              <a:defRPr/>
            </a:pPr>
            <a:fld id="{F5C55603-E0BD-4F56-BA70-9F1C4C8CC72C}" type="slidenum">
              <a:rPr lang="ru-RU" smtClean="0"/>
              <a:pPr>
                <a:defRPr/>
              </a:pPr>
              <a:t>11</a:t>
            </a:fld>
            <a:endParaRPr lang="ru-RU"/>
          </a:p>
        </p:txBody>
      </p:sp>
    </p:spTree>
    <p:extLst>
      <p:ext uri="{BB962C8B-B14F-4D97-AF65-F5344CB8AC3E}">
        <p14:creationId xmlns:p14="http://schemas.microsoft.com/office/powerpoint/2010/main" val="5076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noTextEdi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ru-RU" smtClean="0"/>
              <a:t>Нелегкой судьбе и героической работе чекистов в годы гражданской войны посвящен роман  </a:t>
            </a:r>
            <a:r>
              <a:rPr lang="ru-RU" b="1" smtClean="0"/>
              <a:t>Александра Лукина и Дмитрия Поляновского «Сотрудник ЧК».</a:t>
            </a:r>
          </a:p>
          <a:p>
            <a:pPr algn="just" eaLnBrk="1" hangingPunct="1"/>
            <a:r>
              <a:rPr lang="ru-RU" smtClean="0"/>
              <a:t>Не думал Лёшка Михалёв, что придется ему не только защищать родной Херсон от кайзеровских войск, но и столкнуться с настоящими шпионами, активно работающими на белогвардейцев и иноземных захватчиков. </a:t>
            </a:r>
            <a:endParaRPr lang="ru-RU" b="1" smtClean="0"/>
          </a:p>
          <a:p>
            <a:pPr algn="just" eaLnBrk="1" hangingPunct="1"/>
            <a:r>
              <a:rPr lang="ru-RU" smtClean="0"/>
              <a:t>Действие происходит в 1920 году, во время Гражданской </a:t>
            </a:r>
            <a:r>
              <a:rPr lang="ru-RU" smtClean="0">
                <a:latin typeface="Arial" charset="0"/>
              </a:rPr>
              <a:t>в</a:t>
            </a:r>
            <a:r>
              <a:rPr lang="ru-RU" smtClean="0"/>
              <a:t>ойны. Молодого красноармейца Алексея Михалёва после госпиталя направляют на работу в ЧК. По пути он встречает красивую девушку Марию, которая, как он позже узнает, тоже является агентом ЧК. </a:t>
            </a:r>
            <a:r>
              <a:rPr lang="ru-RU" sz="900" smtClean="0">
                <a:latin typeface="Arial" charset="0"/>
              </a:rPr>
              <a:t>Алексей</a:t>
            </a:r>
            <a:r>
              <a:rPr lang="ru-RU" sz="900" smtClean="0"/>
              <a:t> участвует в различных операциях, вновь встречается с Марией, </a:t>
            </a:r>
            <a:r>
              <a:rPr lang="ru-RU" sz="900" smtClean="0">
                <a:latin typeface="Arial" charset="0"/>
              </a:rPr>
              <a:t>но она</a:t>
            </a:r>
            <a:r>
              <a:rPr lang="ru-RU" sz="900" smtClean="0"/>
              <a:t> погибает, разоблачая банду белых. </a:t>
            </a:r>
          </a:p>
          <a:p>
            <a:pPr algn="just" eaLnBrk="1" hangingPunct="1"/>
            <a:r>
              <a:rPr lang="ru-RU" smtClean="0"/>
              <a:t>Фильм, снятый по мотивам этой книги, практически не показывают по телевидению, да и в советское время он был как-то малоизвестен. Между тем, картина сделана мастерски, и в ней есть все, что характеризует хороший детектив: погони, перестрелки, драки, любовная линия, увлекательный сюжет.	</a:t>
            </a:r>
          </a:p>
        </p:txBody>
      </p:sp>
      <p:sp>
        <p:nvSpPr>
          <p:cNvPr id="4" name="Номер слайда 3"/>
          <p:cNvSpPr>
            <a:spLocks noGrp="1"/>
          </p:cNvSpPr>
          <p:nvPr>
            <p:ph type="sldNum" sz="quarter" idx="5"/>
          </p:nvPr>
        </p:nvSpPr>
        <p:spPr/>
        <p:txBody>
          <a:bodyPr/>
          <a:lstStyle/>
          <a:p>
            <a:pPr>
              <a:defRPr/>
            </a:pPr>
            <a:fld id="{8C3C4236-F1CA-4FDB-85DC-3BBBE09250DB}" type="slidenum">
              <a:rPr lang="ru-RU" smtClean="0"/>
              <a:pPr>
                <a:defRPr/>
              </a:pPr>
              <a:t>12</a:t>
            </a:fld>
            <a:endParaRPr lang="ru-RU"/>
          </a:p>
        </p:txBody>
      </p:sp>
    </p:spTree>
    <p:extLst>
      <p:ext uri="{BB962C8B-B14F-4D97-AF65-F5344CB8AC3E}">
        <p14:creationId xmlns:p14="http://schemas.microsoft.com/office/powerpoint/2010/main" val="399692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noTextEdi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Глубочайшая причастность к тому, о чем сама пишет, является характерной чертой творчества </a:t>
            </a:r>
            <a:r>
              <a:rPr lang="ru-RU" b="1" smtClean="0"/>
              <a:t>Лидии Сейфуллиной. </a:t>
            </a:r>
          </a:p>
          <a:p>
            <a:pPr algn="just"/>
            <a:r>
              <a:rPr lang="ru-RU" smtClean="0"/>
              <a:t>В книгу </a:t>
            </a:r>
            <a:r>
              <a:rPr lang="ru-RU" b="1" smtClean="0"/>
              <a:t>«Виринея»</a:t>
            </a:r>
            <a:r>
              <a:rPr lang="ru-RU" smtClean="0"/>
              <a:t> вошли её лучшие повести, ставшие известными не только в нашей стране, но и за рубежом. В них писательница возвращается к теме, всегда волновавшей её, а именно – пути простой русской женщины</a:t>
            </a:r>
            <a:r>
              <a:rPr lang="ru-RU" smtClean="0">
                <a:latin typeface="Arial" charset="0"/>
              </a:rPr>
              <a:t> в революцию. </a:t>
            </a:r>
            <a:endParaRPr lang="ru-RU" smtClean="0"/>
          </a:p>
        </p:txBody>
      </p:sp>
      <p:sp>
        <p:nvSpPr>
          <p:cNvPr id="112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495C64-7EE3-476D-BF57-12BC3397560B}" type="slidenum">
              <a:rPr lang="ru-RU"/>
              <a:pPr fontAlgn="base">
                <a:spcBef>
                  <a:spcPct val="0"/>
                </a:spcBef>
                <a:spcAft>
                  <a:spcPct val="0"/>
                </a:spcAft>
                <a:defRPr/>
              </a:pPr>
              <a:t>13</a:t>
            </a:fld>
            <a:endParaRPr lang="ru-RU"/>
          </a:p>
        </p:txBody>
      </p:sp>
    </p:spTree>
    <p:extLst>
      <p:ext uri="{BB962C8B-B14F-4D97-AF65-F5344CB8AC3E}">
        <p14:creationId xmlns:p14="http://schemas.microsoft.com/office/powerpoint/2010/main" val="44456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latin typeface="Arial" charset="0"/>
              </a:rPr>
              <a:t>Судьба распорядилась так, что в свои двадцать лет главная героиня повести «Виринея» многое узнала, на многое насмотрелась, успела побывать в городе и в деревне, в услужении у господ, поработать на строительстве железной дороги. И пусть мало у неё было хорошего, но она не опускает руки, не пасует  –  открыто бунтует против сложившихся в деревне нравов. Конечно, на революционерку она мало похожа, однако, активное отношение к жизни, неприятие лжи, фальши, свободолюбие и самостоятельность резко выделяют Виринею из круга односельчан. И хотя погибает она от рук врагов революции, но всей своей жизнью ещё раз доказывает, что «есть женщины в русских селеньях», способные на большие дела.</a:t>
            </a:r>
            <a:r>
              <a:rPr lang="ru-RU" smtClean="0"/>
              <a:t> </a:t>
            </a:r>
          </a:p>
          <a:p>
            <a:endParaRPr lang="ru-RU" smtClean="0"/>
          </a:p>
        </p:txBody>
      </p:sp>
      <p:sp>
        <p:nvSpPr>
          <p:cNvPr id="4" name="Номер слайда 3"/>
          <p:cNvSpPr>
            <a:spLocks noGrp="1"/>
          </p:cNvSpPr>
          <p:nvPr>
            <p:ph type="sldNum" sz="quarter" idx="5"/>
          </p:nvPr>
        </p:nvSpPr>
        <p:spPr/>
        <p:txBody>
          <a:bodyPr/>
          <a:lstStyle/>
          <a:p>
            <a:pPr>
              <a:defRPr/>
            </a:pPr>
            <a:fld id="{D9C9DBE8-525C-4A44-B4EF-3B78FEA615B8}" type="slidenum">
              <a:rPr lang="ru-RU" smtClean="0"/>
              <a:pPr>
                <a:defRPr/>
              </a:pPr>
              <a:t>14</a:t>
            </a:fld>
            <a:endParaRPr lang="ru-RU"/>
          </a:p>
        </p:txBody>
      </p:sp>
    </p:spTree>
    <p:extLst>
      <p:ext uri="{BB962C8B-B14F-4D97-AF65-F5344CB8AC3E}">
        <p14:creationId xmlns:p14="http://schemas.microsoft.com/office/powerpoint/2010/main" val="250075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noTextEdi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b="1" smtClean="0"/>
              <a:t>Даниил Гранин (р. 1919)</a:t>
            </a:r>
            <a:r>
              <a:rPr lang="ru-RU" smtClean="0"/>
              <a:t> принадлежит к числу классиков современной русской литературы, он лауреат многочисленных премий, почетный гражданин Санкт-Петербурга. Среди его произведений известные романы </a:t>
            </a:r>
            <a:r>
              <a:rPr lang="ru-RU" smtClean="0">
                <a:latin typeface="Arial" charset="0"/>
              </a:rPr>
              <a:t>«</a:t>
            </a:r>
            <a:r>
              <a:rPr lang="ru-RU" b="1" smtClean="0"/>
              <a:t>Искатели</a:t>
            </a:r>
            <a:r>
              <a:rPr lang="ru-RU" b="1" smtClean="0">
                <a:latin typeface="Arial" charset="0"/>
              </a:rPr>
              <a:t>»</a:t>
            </a:r>
            <a:r>
              <a:rPr lang="ru-RU" smtClean="0">
                <a:latin typeface="Arial" charset="0"/>
              </a:rPr>
              <a:t>, «</a:t>
            </a:r>
            <a:r>
              <a:rPr lang="ru-RU" b="1" smtClean="0"/>
              <a:t>Иду на грозу</a:t>
            </a:r>
            <a:r>
              <a:rPr lang="ru-RU" b="1" smtClean="0">
                <a:latin typeface="Arial" charset="0"/>
              </a:rPr>
              <a:t>»</a:t>
            </a:r>
            <a:r>
              <a:rPr lang="ru-RU" smtClean="0">
                <a:latin typeface="Arial" charset="0"/>
              </a:rPr>
              <a:t>,</a:t>
            </a:r>
            <a:r>
              <a:rPr lang="ru-RU" smtClean="0"/>
              <a:t> повести </a:t>
            </a:r>
            <a:r>
              <a:rPr lang="ru-RU" smtClean="0">
                <a:latin typeface="Arial" charset="0"/>
              </a:rPr>
              <a:t>«</a:t>
            </a:r>
            <a:r>
              <a:rPr lang="ru-RU" b="1" smtClean="0"/>
              <a:t>Собственное мнение</a:t>
            </a:r>
            <a:r>
              <a:rPr lang="ru-RU" b="1" smtClean="0">
                <a:latin typeface="Arial" charset="0"/>
              </a:rPr>
              <a:t>»</a:t>
            </a:r>
            <a:r>
              <a:rPr lang="ru-RU" b="1" smtClean="0"/>
              <a:t>,</a:t>
            </a:r>
            <a:r>
              <a:rPr lang="ru-RU" smtClean="0"/>
              <a:t> </a:t>
            </a:r>
            <a:r>
              <a:rPr lang="ru-RU" b="1" smtClean="0">
                <a:latin typeface="Arial" charset="0"/>
              </a:rPr>
              <a:t>«</a:t>
            </a:r>
            <a:r>
              <a:rPr lang="ru-RU" b="1" smtClean="0"/>
              <a:t>Однофамилец</a:t>
            </a:r>
            <a:r>
              <a:rPr lang="ru-RU" b="1" smtClean="0">
                <a:latin typeface="Arial" charset="0"/>
              </a:rPr>
              <a:t>»</a:t>
            </a:r>
            <a:r>
              <a:rPr lang="ru-RU" b="1" smtClean="0"/>
              <a:t>,</a:t>
            </a:r>
            <a:r>
              <a:rPr lang="ru-RU" smtClean="0"/>
              <a:t> знаменитая </a:t>
            </a:r>
            <a:r>
              <a:rPr lang="ru-RU" smtClean="0">
                <a:latin typeface="Arial" charset="0"/>
              </a:rPr>
              <a:t>«</a:t>
            </a:r>
            <a:r>
              <a:rPr lang="ru-RU" b="1" smtClean="0"/>
              <a:t>Блокадная книга</a:t>
            </a:r>
            <a:r>
              <a:rPr lang="ru-RU" b="1" smtClean="0">
                <a:latin typeface="Arial" charset="0"/>
              </a:rPr>
              <a:t>»</a:t>
            </a:r>
            <a:r>
              <a:rPr lang="ru-RU" smtClean="0"/>
              <a:t>, написанная в соавторстве с </a:t>
            </a:r>
            <a:r>
              <a:rPr lang="ru-RU" b="1" smtClean="0"/>
              <a:t>Алесем Адамовичем</a:t>
            </a:r>
            <a:r>
              <a:rPr lang="ru-RU" smtClean="0"/>
              <a:t> и опубликованная в Ленинграде лишь в середине 1980-х годов</a:t>
            </a:r>
            <a:r>
              <a:rPr lang="ru-RU" smtClean="0">
                <a:latin typeface="Arial" charset="0"/>
              </a:rPr>
              <a:t>.</a:t>
            </a:r>
            <a:r>
              <a:rPr lang="ru-RU" smtClean="0"/>
              <a:t> </a:t>
            </a:r>
          </a:p>
        </p:txBody>
      </p:sp>
      <p:sp>
        <p:nvSpPr>
          <p:cNvPr id="4" name="Номер слайда 3"/>
          <p:cNvSpPr>
            <a:spLocks noGrp="1"/>
          </p:cNvSpPr>
          <p:nvPr>
            <p:ph type="sldNum" sz="quarter" idx="5"/>
          </p:nvPr>
        </p:nvSpPr>
        <p:spPr/>
        <p:txBody>
          <a:bodyPr/>
          <a:lstStyle/>
          <a:p>
            <a:pPr>
              <a:defRPr/>
            </a:pPr>
            <a:fld id="{64403250-6967-471E-9467-D1EED091855A}" type="slidenum">
              <a:rPr lang="ru-RU" smtClean="0"/>
              <a:pPr>
                <a:defRPr/>
              </a:pPr>
              <a:t>15</a:t>
            </a:fld>
            <a:endParaRPr lang="ru-RU"/>
          </a:p>
        </p:txBody>
      </p:sp>
    </p:spTree>
    <p:extLst>
      <p:ext uri="{BB962C8B-B14F-4D97-AF65-F5344CB8AC3E}">
        <p14:creationId xmlns:p14="http://schemas.microsoft.com/office/powerpoint/2010/main" val="376126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noTextEdi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90000"/>
              </a:lnSpc>
            </a:pPr>
            <a:r>
              <a:rPr lang="ru-RU" smtClean="0"/>
              <a:t>Роман </a:t>
            </a:r>
            <a:r>
              <a:rPr lang="ru-RU" b="1" smtClean="0"/>
              <a:t>"Зубр" (1987)</a:t>
            </a:r>
            <a:r>
              <a:rPr lang="ru-RU" smtClean="0"/>
              <a:t> занимает в творчестве писателя особое место. В нем на документальной основе рассказывается о трагической и прекрасной судьбе крупного ученого-генетика Николая Тимофеева-Ресовского, стоявшего у истоков советской науки, работавшего в гитлеровской Германии и осужденного за это в</a:t>
            </a:r>
            <a:r>
              <a:rPr lang="ru-RU" smtClean="0">
                <a:latin typeface="Arial" charset="0"/>
              </a:rPr>
              <a:t>о время сталинских репрессий</a:t>
            </a:r>
            <a:r>
              <a:rPr lang="ru-RU" smtClean="0"/>
              <a:t>.</a:t>
            </a:r>
            <a:endParaRPr lang="ru-RU" b="1" smtClean="0"/>
          </a:p>
          <a:p>
            <a:pPr algn="just">
              <a:lnSpc>
                <a:spcPct val="90000"/>
              </a:lnSpc>
            </a:pPr>
            <a:r>
              <a:rPr lang="ru-RU" smtClean="0"/>
              <a:t>Гранин лично знал своего героя, общался с ним, восхищался его могучим интеллектом, огромной эрудицией, удивительной памятью, необычным взглядом на происходящее. Автору удалось донести до читателя обаяние великого ученого. Ему были свойственны взрывы гнева и сарказм, но также веселый смех. </a:t>
            </a:r>
            <a:endParaRPr lang="ru-RU" b="1" smtClean="0"/>
          </a:p>
          <a:p>
            <a:pPr algn="just">
              <a:lnSpc>
                <a:spcPct val="90000"/>
              </a:lnSpc>
            </a:pPr>
            <a:endParaRPr lang="ru-RU" smtClean="0"/>
          </a:p>
        </p:txBody>
      </p:sp>
      <p:sp>
        <p:nvSpPr>
          <p:cNvPr id="4" name="Номер слайда 3"/>
          <p:cNvSpPr>
            <a:spLocks noGrp="1"/>
          </p:cNvSpPr>
          <p:nvPr>
            <p:ph type="sldNum" sz="quarter" idx="5"/>
          </p:nvPr>
        </p:nvSpPr>
        <p:spPr/>
        <p:txBody>
          <a:bodyPr/>
          <a:lstStyle/>
          <a:p>
            <a:pPr>
              <a:defRPr/>
            </a:pPr>
            <a:fld id="{DF1481B6-889A-452E-814D-06D03372D79A}" type="slidenum">
              <a:rPr lang="ru-RU" smtClean="0"/>
              <a:pPr>
                <a:defRPr/>
              </a:pPr>
              <a:t>16</a:t>
            </a:fld>
            <a:endParaRPr lang="ru-RU"/>
          </a:p>
        </p:txBody>
      </p:sp>
    </p:spTree>
    <p:extLst>
      <p:ext uri="{BB962C8B-B14F-4D97-AF65-F5344CB8AC3E}">
        <p14:creationId xmlns:p14="http://schemas.microsoft.com/office/powerpoint/2010/main" val="50967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noTextEdi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z="1000" smtClean="0"/>
              <a:t>Ровесник 20–го века, дворянин по происхождению, сражавшийся в Красной армии, он разрабатывает новую революционную науку генетику в годы ее взлета в Советской России.					</a:t>
            </a:r>
          </a:p>
          <a:p>
            <a:pPr algn="just"/>
            <a:r>
              <a:rPr lang="ru-RU" sz="1000" smtClean="0"/>
              <a:t>Вплоть до падения фашистской Германии в 1945 году ученый с женой и со своей интернациональной группой работал в Бухе, под Берлином. Здесь же погиб его старший сын Дмитрий</a:t>
            </a:r>
            <a:r>
              <a:rPr lang="ru-RU" sz="1000" smtClean="0">
                <a:latin typeface="Arial" charset="0"/>
              </a:rPr>
              <a:t>, </a:t>
            </a:r>
            <a:r>
              <a:rPr lang="ru-RU" sz="1000" smtClean="0"/>
              <a:t>вступивший в антифашистскую группу и заключенный в Маутхаузен.						</a:t>
            </a:r>
          </a:p>
          <a:p>
            <a:pPr algn="just"/>
            <a:r>
              <a:rPr lang="ru-RU" sz="1000" smtClean="0"/>
              <a:t>В 1946 году Николай Владимирович был арестован советскими властями, обвинен в «измене родине» и сослан в лагерь на 10 лет. </a:t>
            </a:r>
          </a:p>
        </p:txBody>
      </p:sp>
      <p:sp>
        <p:nvSpPr>
          <p:cNvPr id="4" name="Номер слайда 3"/>
          <p:cNvSpPr>
            <a:spLocks noGrp="1"/>
          </p:cNvSpPr>
          <p:nvPr>
            <p:ph type="sldNum" sz="quarter" idx="5"/>
          </p:nvPr>
        </p:nvSpPr>
        <p:spPr/>
        <p:txBody>
          <a:bodyPr/>
          <a:lstStyle/>
          <a:p>
            <a:pPr>
              <a:defRPr/>
            </a:pPr>
            <a:fld id="{7B5BAE7F-17E4-44AE-B2C0-26378F404040}" type="slidenum">
              <a:rPr lang="ru-RU" smtClean="0"/>
              <a:pPr>
                <a:defRPr/>
              </a:pPr>
              <a:t>17</a:t>
            </a:fld>
            <a:endParaRPr lang="ru-RU"/>
          </a:p>
        </p:txBody>
      </p:sp>
    </p:spTree>
    <p:extLst>
      <p:ext uri="{BB962C8B-B14F-4D97-AF65-F5344CB8AC3E}">
        <p14:creationId xmlns:p14="http://schemas.microsoft.com/office/powerpoint/2010/main" val="546665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noTextEdi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z="1100" smtClean="0"/>
              <a:t>Позже была работа в Свердловске, Обнинске, а с 1969 года в</a:t>
            </a:r>
            <a:r>
              <a:rPr lang="ru-RU" sz="1100" smtClean="0">
                <a:latin typeface="Arial" charset="0"/>
              </a:rPr>
              <a:t> – </a:t>
            </a:r>
            <a:r>
              <a:rPr lang="ru-RU" sz="1100" smtClean="0"/>
              <a:t>Московском Институте медико-биологических проблем. Все это время, несмотря на выдающиеся достижения, ученый был «невыездным», на нем было клеймо «изменника», а недоброжелатели делали все, чтобы помешать его реабилитации.						</a:t>
            </a:r>
            <a:br>
              <a:rPr lang="ru-RU" sz="1100" smtClean="0"/>
            </a:br>
            <a:r>
              <a:rPr lang="ru-RU" sz="1100" smtClean="0"/>
              <a:t>В 1981 году Николая Владимировича не стало. Смысл произведения выходит за рамки конкретного жизнеописания: автор показывает, как его герой изменяется, противосто</a:t>
            </a:r>
            <a:r>
              <a:rPr lang="ru-RU" sz="1100" smtClean="0">
                <a:latin typeface="Arial" charset="0"/>
              </a:rPr>
              <a:t>ит</a:t>
            </a:r>
            <a:r>
              <a:rPr lang="ru-RU" sz="1100" smtClean="0"/>
              <a:t> обстоятельствам и вырастает до масштабов фигуры поистине легендарной.				</a:t>
            </a:r>
            <a:r>
              <a:rPr lang="ru-RU" sz="1100" b="1" smtClean="0"/>
              <a:t>	</a:t>
            </a:r>
            <a:r>
              <a:rPr lang="ru-RU" sz="1100" smtClean="0"/>
              <a:t>	</a:t>
            </a:r>
            <a:r>
              <a:rPr lang="ru-RU" sz="1100" b="1" smtClean="0"/>
              <a:t/>
            </a:r>
            <a:br>
              <a:rPr lang="ru-RU" sz="1100" b="1" smtClean="0"/>
            </a:br>
            <a:r>
              <a:rPr lang="ru-RU" sz="1100" b="1" smtClean="0"/>
              <a:t>	</a:t>
            </a:r>
            <a:br>
              <a:rPr lang="ru-RU" sz="1100" b="1" smtClean="0"/>
            </a:br>
            <a:r>
              <a:rPr lang="ru-RU" sz="1100" b="1" smtClean="0"/>
              <a:t/>
            </a:r>
            <a:br>
              <a:rPr lang="ru-RU" sz="1100" b="1" smtClean="0"/>
            </a:br>
            <a:endParaRPr lang="ru-RU" sz="1100" smtClean="0"/>
          </a:p>
          <a:p>
            <a:endParaRPr lang="ru-RU" sz="1100" smtClean="0"/>
          </a:p>
        </p:txBody>
      </p:sp>
      <p:sp>
        <p:nvSpPr>
          <p:cNvPr id="4" name="Номер слайда 3"/>
          <p:cNvSpPr>
            <a:spLocks noGrp="1"/>
          </p:cNvSpPr>
          <p:nvPr>
            <p:ph type="sldNum" sz="quarter" idx="5"/>
          </p:nvPr>
        </p:nvSpPr>
        <p:spPr/>
        <p:txBody>
          <a:bodyPr/>
          <a:lstStyle/>
          <a:p>
            <a:pPr>
              <a:defRPr/>
            </a:pPr>
            <a:fld id="{DBCB0FE7-2398-4651-8D73-C8B1E823DF92}" type="slidenum">
              <a:rPr lang="ru-RU" smtClean="0"/>
              <a:pPr>
                <a:defRPr/>
              </a:pPr>
              <a:t>18</a:t>
            </a:fld>
            <a:endParaRPr lang="ru-RU"/>
          </a:p>
        </p:txBody>
      </p:sp>
    </p:spTree>
    <p:extLst>
      <p:ext uri="{BB962C8B-B14F-4D97-AF65-F5344CB8AC3E}">
        <p14:creationId xmlns:p14="http://schemas.microsoft.com/office/powerpoint/2010/main" val="756634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noTextEdi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ru-RU" smtClean="0">
                <a:latin typeface="Arial" charset="0"/>
              </a:rPr>
              <a:t> </a:t>
            </a:r>
            <a:r>
              <a:rPr lang="ru-RU" smtClean="0"/>
              <a:t>Роман известного советского писателя </a:t>
            </a:r>
            <a:r>
              <a:rPr lang="ru-RU" b="1" smtClean="0"/>
              <a:t>Владимира Дмитриевича Дудинцева «Не хлебом единым» </a:t>
            </a:r>
            <a:r>
              <a:rPr lang="ru-RU" smtClean="0"/>
              <a:t>рассказывает о драматической судьбе талантливого инженера-изобретателя Лопаткина, который, пытаясь внедрить свою разработку, ст</a:t>
            </a:r>
            <a:r>
              <a:rPr lang="ru-RU" smtClean="0">
                <a:latin typeface="Arial" charset="0"/>
              </a:rPr>
              <a:t>олкнул</a:t>
            </a:r>
            <a:r>
              <a:rPr lang="ru-RU" smtClean="0"/>
              <a:t>ся с жесткой бюрократической системой и реш</a:t>
            </a:r>
            <a:r>
              <a:rPr lang="ru-RU" smtClean="0">
                <a:latin typeface="Arial" charset="0"/>
              </a:rPr>
              <a:t>ил</a:t>
            </a:r>
            <a:r>
              <a:rPr lang="ru-RU" smtClean="0"/>
              <a:t> с ней побороться. Впервые он был опубликован более полувека назад, но его сюжет актуален и поныне. Не случайно экранизация этого произведения имела широкий общественный резонанс.</a:t>
            </a:r>
            <a:endParaRPr lang="ru-RU" b="1" smtClean="0"/>
          </a:p>
          <a:p>
            <a:pPr algn="just">
              <a:spcBef>
                <a:spcPct val="0"/>
              </a:spcBef>
            </a:pPr>
            <a:r>
              <a:rPr lang="ru-RU" smtClean="0">
                <a:latin typeface="Arial" charset="0"/>
              </a:rPr>
              <a:t>В</a:t>
            </a:r>
            <a:r>
              <a:rPr lang="ru-RU" smtClean="0"/>
              <a:t> главных ролях: Виктор Сухоруков, Светлана Ходченкова, Алексей Петренко; режиссер Станислав Говорухин</a:t>
            </a:r>
            <a:r>
              <a:rPr lang="ru-RU" smtClean="0">
                <a:latin typeface="Arial" charset="0"/>
              </a:rPr>
              <a:t>.</a:t>
            </a:r>
          </a:p>
        </p:txBody>
      </p:sp>
      <p:sp>
        <p:nvSpPr>
          <p:cNvPr id="112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3DB08-63CF-462E-A5B6-55A979A9BF7F}" type="slidenum">
              <a:rPr lang="ru-RU"/>
              <a:pPr fontAlgn="base">
                <a:spcBef>
                  <a:spcPct val="0"/>
                </a:spcBef>
                <a:spcAft>
                  <a:spcPct val="0"/>
                </a:spcAft>
                <a:defRPr/>
              </a:pPr>
              <a:t>19</a:t>
            </a:fld>
            <a:endParaRPr lang="ru-RU"/>
          </a:p>
        </p:txBody>
      </p:sp>
    </p:spTree>
    <p:extLst>
      <p:ext uri="{BB962C8B-B14F-4D97-AF65-F5344CB8AC3E}">
        <p14:creationId xmlns:p14="http://schemas.microsoft.com/office/powerpoint/2010/main" val="352743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noTextEdi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Все помнят потрясающий фильм </a:t>
            </a:r>
            <a:r>
              <a:rPr lang="ru-RU" b="1" smtClean="0"/>
              <a:t>Владимира Рогова "Офицеры",</a:t>
            </a:r>
            <a:r>
              <a:rPr lang="ru-RU" smtClean="0"/>
              <a:t> в котором Василий Лановой с легендарным чубом несется на коне на басмачей, а Георгий Юматов с бревном и в красных кавалерийских штанах бежит в дом к своей первой и единственной любви... Но не все знают историю этого фильма. Он был заказан министром обороны СССР А. А. Гречко, чтобы показать тяжелую долю офицерских жен. </a:t>
            </a:r>
            <a:r>
              <a:rPr lang="ru-RU" smtClean="0">
                <a:latin typeface="Arial" charset="0"/>
              </a:rPr>
              <a:t>А с</a:t>
            </a:r>
            <a:r>
              <a:rPr lang="ru-RU" smtClean="0"/>
              <a:t>ценарий поручили писать  Борису Васильеву. Фильм планировался как двухсерийный, но в киностудии этого не одобрили, потому первоначальный сценарий стал повестью. </a:t>
            </a:r>
          </a:p>
        </p:txBody>
      </p:sp>
      <p:sp>
        <p:nvSpPr>
          <p:cNvPr id="4" name="Номер слайда 3"/>
          <p:cNvSpPr>
            <a:spLocks noGrp="1"/>
          </p:cNvSpPr>
          <p:nvPr>
            <p:ph type="sldNum" sz="quarter" idx="5"/>
          </p:nvPr>
        </p:nvSpPr>
        <p:spPr/>
        <p:txBody>
          <a:bodyPr/>
          <a:lstStyle/>
          <a:p>
            <a:pPr>
              <a:defRPr/>
            </a:pPr>
            <a:fld id="{6A74254E-2B9B-4A7D-8C8C-BB5EC94DCC97}" type="slidenum">
              <a:rPr lang="ru-RU" smtClean="0"/>
              <a:pPr>
                <a:defRPr/>
              </a:pPr>
              <a:t>2</a:t>
            </a:fld>
            <a:endParaRPr lang="ru-RU"/>
          </a:p>
        </p:txBody>
      </p:sp>
    </p:spTree>
    <p:extLst>
      <p:ext uri="{BB962C8B-B14F-4D97-AF65-F5344CB8AC3E}">
        <p14:creationId xmlns:p14="http://schemas.microsoft.com/office/powerpoint/2010/main" val="299931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90000"/>
              </a:lnSpc>
            </a:pPr>
            <a:r>
              <a:rPr lang="ru-RU" smtClean="0">
                <a:latin typeface="Arial" charset="0"/>
              </a:rPr>
              <a:t> </a:t>
            </a:r>
            <a:r>
              <a:rPr lang="ru-RU" smtClean="0"/>
              <a:t>В книгу известного писателя </a:t>
            </a:r>
            <a:r>
              <a:rPr lang="ru-RU" b="1" smtClean="0"/>
              <a:t>Владимира Марковича Санина</a:t>
            </a:r>
            <a:r>
              <a:rPr lang="ru-RU" smtClean="0"/>
              <a:t> вошли повести </a:t>
            </a:r>
            <a:r>
              <a:rPr lang="ru-RU" b="1" smtClean="0"/>
              <a:t>«Белое проклятие»,</a:t>
            </a:r>
            <a:r>
              <a:rPr lang="ru-RU" b="1" smtClean="0">
                <a:latin typeface="Arial" charset="0"/>
              </a:rPr>
              <a:t>    </a:t>
            </a:r>
            <a:r>
              <a:rPr lang="ru-RU" b="1" smtClean="0"/>
              <a:t> «В ловушке»  и  «Трудно отпускает Антарктида».</a:t>
            </a:r>
            <a:r>
              <a:rPr lang="ru-RU" smtClean="0"/>
              <a:t> В этих ярких драматических произведениях автор, основываясь на собственном опыте, исследует удивительные и порой непредсказуемые особенности поведения человека в ситуациях на грани невозможного.</a:t>
            </a:r>
          </a:p>
          <a:p>
            <a:pPr algn="just">
              <a:lnSpc>
                <a:spcPct val="90000"/>
              </a:lnSpc>
            </a:pPr>
            <a:r>
              <a:rPr lang="ru-RU" smtClean="0"/>
              <a:t>Повесть </a:t>
            </a:r>
            <a:r>
              <a:rPr lang="ru-RU" b="1" smtClean="0"/>
              <a:t>«Белое проклятие»</a:t>
            </a:r>
            <a:r>
              <a:rPr lang="ru-RU" smtClean="0"/>
              <a:t> была экранизирована в 1987 году, в главных ролях – Лембит Ульф</a:t>
            </a:r>
            <a:r>
              <a:rPr lang="ru-RU" smtClean="0">
                <a:latin typeface="Arial" charset="0"/>
              </a:rPr>
              <a:t>с</a:t>
            </a:r>
            <a:r>
              <a:rPr lang="ru-RU" smtClean="0"/>
              <a:t>ак, Александра Яковлева, Виктор Бычков и другие. </a:t>
            </a:r>
          </a:p>
          <a:p>
            <a:pPr algn="just">
              <a:lnSpc>
                <a:spcPct val="90000"/>
              </a:lnSpc>
            </a:pPr>
            <a:r>
              <a:rPr lang="ru-RU" smtClean="0"/>
              <a:t>На модном горнолыжном курорте в разгар сезона сложилась лавиноопасная обстановка. Спецотряд под руководством Максима Уварова пытается предотвратить стихийный сход снегов с помощью направленных взрывов. Однако на сей раз опытный взрывник терпит неудачи  – сход лавин неизбежен…</a:t>
            </a:r>
          </a:p>
          <a:p>
            <a:pPr algn="just">
              <a:lnSpc>
                <a:spcPct val="90000"/>
              </a:lnSpc>
            </a:pPr>
            <a:endParaRPr lang="ru-RU" smtClean="0"/>
          </a:p>
          <a:p>
            <a:pPr algn="just">
              <a:lnSpc>
                <a:spcPct val="90000"/>
              </a:lnSpc>
            </a:pPr>
            <a:endParaRPr lang="ru-RU" smtClean="0"/>
          </a:p>
          <a:p>
            <a:pPr algn="just">
              <a:lnSpc>
                <a:spcPct val="90000"/>
              </a:lnSpc>
            </a:pPr>
            <a:endParaRPr lang="ru-RU" smtClean="0"/>
          </a:p>
          <a:p>
            <a:pPr algn="just">
              <a:lnSpc>
                <a:spcPct val="90000"/>
              </a:lnSpc>
            </a:pPr>
            <a:endParaRPr lang="ru-RU" smtClean="0"/>
          </a:p>
          <a:p>
            <a:pPr algn="just">
              <a:lnSpc>
                <a:spcPct val="90000"/>
              </a:lnSpc>
            </a:pPr>
            <a:endParaRPr lang="ru-RU" smtClean="0"/>
          </a:p>
          <a:p>
            <a:pPr algn="just">
              <a:lnSpc>
                <a:spcPct val="90000"/>
              </a:lnSpc>
            </a:pPr>
            <a:r>
              <a:rPr lang="ru-RU" smtClean="0"/>
              <a:t>   </a:t>
            </a:r>
          </a:p>
        </p:txBody>
      </p:sp>
      <p:sp>
        <p:nvSpPr>
          <p:cNvPr id="4" name="Номер слайда 3"/>
          <p:cNvSpPr>
            <a:spLocks noGrp="1"/>
          </p:cNvSpPr>
          <p:nvPr>
            <p:ph type="sldNum" sz="quarter" idx="5"/>
          </p:nvPr>
        </p:nvSpPr>
        <p:spPr/>
        <p:txBody>
          <a:bodyPr/>
          <a:lstStyle/>
          <a:p>
            <a:pPr>
              <a:defRPr/>
            </a:pPr>
            <a:fld id="{96447F0F-F7A6-44BC-B484-AAD99A0A5262}" type="slidenum">
              <a:rPr lang="ru-RU" smtClean="0"/>
              <a:pPr>
                <a:defRPr/>
              </a:pPr>
              <a:t>20</a:t>
            </a:fld>
            <a:endParaRPr lang="ru-RU"/>
          </a:p>
        </p:txBody>
      </p:sp>
    </p:spTree>
    <p:extLst>
      <p:ext uri="{BB962C8B-B14F-4D97-AF65-F5344CB8AC3E}">
        <p14:creationId xmlns:p14="http://schemas.microsoft.com/office/powerpoint/2010/main" val="337834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noTextEdit="1"/>
          </p:cNvSpPr>
          <p:nvPr>
            <p:ph type="sldImg"/>
          </p:nvPr>
        </p:nvSpPr>
        <p:spPr bwMode="auto">
          <a:noFill/>
          <a:ln>
            <a:solidFill>
              <a:srgbClr val="000000"/>
            </a:solidFill>
            <a:miter lim="800000"/>
            <a:headEnd/>
            <a:tailEnd/>
          </a:ln>
        </p:spPr>
      </p:sp>
      <p:sp>
        <p:nvSpPr>
          <p:cNvPr id="56322"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Прототипом главного героя стал Нурис Арыпханович Урумбаев — талантливый лавинщик, горнолыжник и альпинист. Он погиб в лавине уже после выхода в печать «Белого проклятия», 28 января 1992 года в Приэльбрусье, «выкатывая»  иностранных туристов.</a:t>
            </a:r>
          </a:p>
          <a:p>
            <a:pPr algn="just"/>
            <a:r>
              <a:rPr lang="ru-RU" smtClean="0"/>
              <a:t>Именно его слова слышатся в каждой строчке  повести Санина:</a:t>
            </a:r>
            <a:r>
              <a:rPr lang="ru-RU" smtClean="0">
                <a:latin typeface="Arial" charset="0"/>
              </a:rPr>
              <a:t> </a:t>
            </a:r>
            <a:r>
              <a:rPr lang="ru-RU" smtClean="0"/>
              <a:t>«...Люди так устроены, — говори</a:t>
            </a:r>
            <a:r>
              <a:rPr lang="ru-RU" smtClean="0">
                <a:latin typeface="Arial" charset="0"/>
              </a:rPr>
              <a:t>т</a:t>
            </a:r>
            <a:r>
              <a:rPr lang="ru-RU" smtClean="0"/>
              <a:t> Нурис,</a:t>
            </a:r>
            <a:r>
              <a:rPr lang="ru-RU" smtClean="0">
                <a:latin typeface="Arial" charset="0"/>
              </a:rPr>
              <a:t> – </a:t>
            </a:r>
            <a:r>
              <a:rPr lang="ru-RU" smtClean="0"/>
              <a:t>что никому в голову не приходит, что он может умереть. Именно он, а не кто-нибудь другой, и именно здесь, сейчас, а не где-то там в другом месте...</a:t>
            </a:r>
            <a:endParaRPr lang="ru-RU" smtClean="0">
              <a:latin typeface="Arial" charset="0"/>
            </a:endParaRPr>
          </a:p>
          <a:p>
            <a:pPr algn="just"/>
            <a:r>
              <a:rPr lang="ru-RU" smtClean="0"/>
              <a:t>Сюжет</a:t>
            </a:r>
            <a:r>
              <a:rPr lang="ru-RU" smtClean="0">
                <a:latin typeface="Arial" charset="0"/>
              </a:rPr>
              <a:t> </a:t>
            </a:r>
            <a:r>
              <a:rPr lang="ru-RU" smtClean="0"/>
              <a:t> книги</a:t>
            </a:r>
            <a:r>
              <a:rPr lang="ru-RU" smtClean="0">
                <a:latin typeface="Arial" charset="0"/>
              </a:rPr>
              <a:t> –</a:t>
            </a:r>
            <a:r>
              <a:rPr lang="ru-RU" smtClean="0"/>
              <a:t> захватывающий,</a:t>
            </a:r>
            <a:r>
              <a:rPr lang="ru-RU" smtClean="0">
                <a:latin typeface="Arial" charset="0"/>
              </a:rPr>
              <a:t> </a:t>
            </a:r>
            <a:r>
              <a:rPr lang="ru-RU" smtClean="0"/>
              <a:t> искренний,</a:t>
            </a:r>
            <a:r>
              <a:rPr lang="ru-RU" smtClean="0">
                <a:latin typeface="Arial" charset="0"/>
              </a:rPr>
              <a:t> </a:t>
            </a:r>
            <a:r>
              <a:rPr lang="ru-RU" smtClean="0"/>
              <a:t> но </a:t>
            </a:r>
            <a:r>
              <a:rPr lang="ru-RU" smtClean="0">
                <a:latin typeface="Arial" charset="0"/>
              </a:rPr>
              <a:t> </a:t>
            </a:r>
            <a:r>
              <a:rPr lang="ru-RU" smtClean="0"/>
              <a:t>довольно</a:t>
            </a:r>
            <a:r>
              <a:rPr lang="ru-RU" smtClean="0">
                <a:latin typeface="Arial" charset="0"/>
              </a:rPr>
              <a:t> </a:t>
            </a:r>
            <a:r>
              <a:rPr lang="ru-RU" smtClean="0"/>
              <a:t> грустный</a:t>
            </a:r>
            <a:r>
              <a:rPr lang="ru-RU" smtClean="0">
                <a:latin typeface="Arial" charset="0"/>
              </a:rPr>
              <a:t> </a:t>
            </a:r>
            <a:r>
              <a:rPr lang="ru-RU" smtClean="0"/>
              <a:t> и</a:t>
            </a:r>
            <a:r>
              <a:rPr lang="ru-RU" smtClean="0">
                <a:latin typeface="Arial" charset="0"/>
              </a:rPr>
              <a:t> </a:t>
            </a:r>
            <a:r>
              <a:rPr lang="ru-RU" smtClean="0"/>
              <a:t> трагический,</a:t>
            </a:r>
            <a:r>
              <a:rPr lang="ru-RU" smtClean="0">
                <a:latin typeface="Arial" charset="0"/>
              </a:rPr>
              <a:t> </a:t>
            </a:r>
            <a:r>
              <a:rPr lang="ru-RU" smtClean="0"/>
              <a:t> как</a:t>
            </a:r>
            <a:r>
              <a:rPr lang="ru-RU" smtClean="0">
                <a:latin typeface="Arial" charset="0"/>
              </a:rPr>
              <a:t> </a:t>
            </a:r>
            <a:r>
              <a:rPr lang="ru-RU" smtClean="0"/>
              <a:t> и</a:t>
            </a:r>
            <a:r>
              <a:rPr lang="ru-RU" smtClean="0">
                <a:latin typeface="Arial" charset="0"/>
              </a:rPr>
              <a:t> </a:t>
            </a:r>
            <a:r>
              <a:rPr lang="ru-RU" smtClean="0"/>
              <a:t> сама</a:t>
            </a:r>
            <a:r>
              <a:rPr lang="ru-RU" smtClean="0">
                <a:latin typeface="Arial" charset="0"/>
              </a:rPr>
              <a:t> </a:t>
            </a:r>
            <a:r>
              <a:rPr lang="ru-RU" smtClean="0"/>
              <a:t> жизнь.</a:t>
            </a:r>
            <a:endParaRPr lang="ru-RU" smtClean="0">
              <a:latin typeface="Arial" charset="0"/>
            </a:endParaRPr>
          </a:p>
          <a:p>
            <a:pPr algn="just"/>
            <a:r>
              <a:rPr lang="ru-RU" smtClean="0"/>
              <a:t>«Белое проклятие»</a:t>
            </a:r>
            <a:r>
              <a:rPr lang="ru-RU" smtClean="0">
                <a:latin typeface="Arial" charset="0"/>
              </a:rPr>
              <a:t> – </a:t>
            </a:r>
            <a:r>
              <a:rPr lang="ru-RU" smtClean="0"/>
              <a:t>это в своем роде ода лавинщикам, людям тяжелой и неблагодарной профессии, людям со стержнем, отважным и стойким, влюбленным в горы.</a:t>
            </a:r>
            <a:r>
              <a:rPr lang="ru-RU" b="1" smtClean="0"/>
              <a:t> </a:t>
            </a:r>
            <a:endParaRPr lang="ru-RU" smtClean="0"/>
          </a:p>
        </p:txBody>
      </p:sp>
      <p:sp>
        <p:nvSpPr>
          <p:cNvPr id="4" name="Номер слайда 3"/>
          <p:cNvSpPr>
            <a:spLocks noGrp="1"/>
          </p:cNvSpPr>
          <p:nvPr>
            <p:ph type="sldNum" sz="quarter" idx="5"/>
          </p:nvPr>
        </p:nvSpPr>
        <p:spPr/>
        <p:txBody>
          <a:bodyPr/>
          <a:lstStyle/>
          <a:p>
            <a:pPr>
              <a:defRPr/>
            </a:pPr>
            <a:fld id="{34419F5B-1A3E-4A4B-88D4-33FBD18E247D}" type="slidenum">
              <a:rPr lang="ru-RU" smtClean="0"/>
              <a:pPr>
                <a:defRPr/>
              </a:pPr>
              <a:t>21</a:t>
            </a:fld>
            <a:endParaRPr lang="ru-RU"/>
          </a:p>
        </p:txBody>
      </p:sp>
    </p:spTree>
    <p:extLst>
      <p:ext uri="{BB962C8B-B14F-4D97-AF65-F5344CB8AC3E}">
        <p14:creationId xmlns:p14="http://schemas.microsoft.com/office/powerpoint/2010/main" val="41458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noTextEdit="1"/>
          </p:cNvSpPr>
          <p:nvPr>
            <p:ph type="sldImg"/>
          </p:nvPr>
        </p:nvSpPr>
        <p:spPr bwMode="auto">
          <a:noFill/>
          <a:ln>
            <a:solidFill>
              <a:srgbClr val="000000"/>
            </a:solidFill>
            <a:miter lim="800000"/>
            <a:headEnd/>
            <a:tailEnd/>
          </a:ln>
        </p:spPr>
      </p:sp>
      <p:sp>
        <p:nvSpPr>
          <p:cNvPr id="58370"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Впервые серия книг </a:t>
            </a:r>
            <a:r>
              <a:rPr lang="ru-RU" b="1" smtClean="0"/>
              <a:t>«Сделано в СССР. Любимая проза»</a:t>
            </a:r>
            <a:r>
              <a:rPr lang="ru-RU" smtClean="0"/>
              <a:t>  была выпущена в 2005 году. Задумана она была как память о недавнем прошлом, талантливо описанном в лучших произведениях писателей советского периода. </a:t>
            </a:r>
            <a:r>
              <a:rPr lang="ru-RU" b="1" smtClean="0"/>
              <a:t>Борис Васильев и Виктор Конецкий, Всеволод Кочетов и Даниил Гранин, Михаил Шолохов и Лев Кассиль</a:t>
            </a:r>
            <a:r>
              <a:rPr lang="ru-RU" smtClean="0"/>
              <a:t> — эти имена вошли в Золотой фонд мировой литературы. Тонкий лиризм, потрясающая глубина характеров героев и яркий, неподражаемый язык повествования заставляют нас читать и перечитывать эти </a:t>
            </a:r>
            <a:r>
              <a:rPr lang="ru-RU" smtClean="0">
                <a:latin typeface="Arial" charset="0"/>
              </a:rPr>
              <a:t>произведения</a:t>
            </a:r>
            <a:r>
              <a:rPr lang="ru-RU" smtClean="0"/>
              <a:t> снова и снова. А образы, воссозданные на киноэкране в фильмах, помнит и любит не одно поколение читателей.</a:t>
            </a:r>
            <a:r>
              <a:rPr lang="ru-RU" smtClean="0">
                <a:latin typeface="Arial" charset="0"/>
              </a:rPr>
              <a:t> </a:t>
            </a:r>
          </a:p>
          <a:p>
            <a:pPr algn="just"/>
            <a:r>
              <a:rPr lang="ru-RU" smtClean="0">
                <a:latin typeface="Arial" charset="0"/>
              </a:rPr>
              <a:t>Все к</a:t>
            </a:r>
            <a:r>
              <a:rPr lang="ru-RU" smtClean="0"/>
              <a:t>ниги, представленные в обзоре, можно взять на дом в отделе  залогового абонемента.</a:t>
            </a:r>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60BD760-C317-4920-BEB4-D5CD8298C457}" type="slidenum">
              <a:rPr lang="ru-RU" sz="1200">
                <a:latin typeface="+mn-lt"/>
                <a:cs typeface="+mn-cs"/>
              </a:rPr>
              <a:pPr algn="r" fontAlgn="auto">
                <a:spcBef>
                  <a:spcPts val="0"/>
                </a:spcBef>
                <a:spcAft>
                  <a:spcPts val="0"/>
                </a:spcAft>
                <a:defRPr/>
              </a:pPr>
              <a:t>22</a:t>
            </a:fld>
            <a:endParaRPr lang="ru-RU" sz="1200">
              <a:latin typeface="+mn-lt"/>
              <a:cs typeface="+mn-cs"/>
            </a:endParaRPr>
          </a:p>
        </p:txBody>
      </p:sp>
    </p:spTree>
    <p:extLst>
      <p:ext uri="{BB962C8B-B14F-4D97-AF65-F5344CB8AC3E}">
        <p14:creationId xmlns:p14="http://schemas.microsoft.com/office/powerpoint/2010/main" val="289556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noTextEdi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smtClean="0"/>
              <a:t>Книга рассказывает о двух офицерах Алексее Трофимове и Иване Варраве. Вместе они прошли через многое и пронесли свою дружбу через всю жизнь. Действие начинается еще в царской России. Все </a:t>
            </a:r>
            <a:r>
              <a:rPr lang="ru-RU" smtClean="0">
                <a:latin typeface="Arial" charset="0"/>
              </a:rPr>
              <a:t>три</a:t>
            </a:r>
            <a:r>
              <a:rPr lang="ru-RU" smtClean="0"/>
              <a:t> поколения Трофимовых - Алексей, Георгий и Иван - настоящие офицеры - мужчины. Они живут своей профессией и любимой женщиной, что тоже достойно уважения. </a:t>
            </a:r>
          </a:p>
        </p:txBody>
      </p:sp>
      <p:sp>
        <p:nvSpPr>
          <p:cNvPr id="102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005365-F7DE-4804-B799-E7913D7FFA54}" type="slidenum">
              <a:rPr lang="ru-RU" smtClean="0"/>
              <a:pPr fontAlgn="base">
                <a:spcBef>
                  <a:spcPct val="0"/>
                </a:spcBef>
                <a:spcAft>
                  <a:spcPct val="0"/>
                </a:spcAft>
                <a:defRPr/>
              </a:pPr>
              <a:t>3</a:t>
            </a:fld>
            <a:endParaRPr lang="ru-RU" smtClean="0"/>
          </a:p>
        </p:txBody>
      </p:sp>
    </p:spTree>
    <p:extLst>
      <p:ext uri="{BB962C8B-B14F-4D97-AF65-F5344CB8AC3E}">
        <p14:creationId xmlns:p14="http://schemas.microsoft.com/office/powerpoint/2010/main" val="419267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Написанная сорок лет назад, эта повесть по-прежнему тревожит и волнует всех нас. Не так просто привыкнуть к жизни, когда будят среди ночи и отправляют неизвестно куда. Но такова доля офицерской жены (ведь именно об этом книга). Главное, чтобы рядом всегда были такие верные друзья, как у героев. </a:t>
            </a:r>
            <a:endParaRPr lang="ru-RU" b="1" smtClean="0"/>
          </a:p>
          <a:p>
            <a:pPr algn="just"/>
            <a:r>
              <a:rPr lang="ru-RU" smtClean="0"/>
              <a:t>В </a:t>
            </a:r>
            <a:r>
              <a:rPr lang="ru-RU" smtClean="0">
                <a:latin typeface="Arial" charset="0"/>
              </a:rPr>
              <a:t>сборник</a:t>
            </a:r>
            <a:r>
              <a:rPr lang="ru-RU" smtClean="0"/>
              <a:t> также вошли повести «Аты-баты, шли солдаты…» и «Завтра была война».</a:t>
            </a:r>
            <a:endParaRPr lang="ru-RU" b="1" smtClean="0"/>
          </a:p>
          <a:p>
            <a:endParaRPr lang="ru-RU" smtClean="0"/>
          </a:p>
        </p:txBody>
      </p:sp>
      <p:sp>
        <p:nvSpPr>
          <p:cNvPr id="4" name="Номер слайда 3"/>
          <p:cNvSpPr>
            <a:spLocks noGrp="1"/>
          </p:cNvSpPr>
          <p:nvPr>
            <p:ph type="sldNum" sz="quarter" idx="5"/>
          </p:nvPr>
        </p:nvSpPr>
        <p:spPr/>
        <p:txBody>
          <a:bodyPr/>
          <a:lstStyle/>
          <a:p>
            <a:pPr>
              <a:defRPr/>
            </a:pPr>
            <a:fld id="{6D6260BC-BCA5-46DF-9F55-46787DB67628}" type="slidenum">
              <a:rPr lang="ru-RU" smtClean="0"/>
              <a:pPr>
                <a:defRPr/>
              </a:pPr>
              <a:t>4</a:t>
            </a:fld>
            <a:endParaRPr lang="ru-RU"/>
          </a:p>
        </p:txBody>
      </p:sp>
    </p:spTree>
    <p:extLst>
      <p:ext uri="{BB962C8B-B14F-4D97-AF65-F5344CB8AC3E}">
        <p14:creationId xmlns:p14="http://schemas.microsoft.com/office/powerpoint/2010/main" val="90401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noTextEdi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 Известный роман </a:t>
            </a:r>
            <a:r>
              <a:rPr lang="ru-RU" b="1" smtClean="0"/>
              <a:t>Всеволода  Кочетова «Журбины»</a:t>
            </a:r>
            <a:r>
              <a:rPr lang="ru-RU" smtClean="0"/>
              <a:t> посвящён жизни и работе коллектива большого судостроительного завода.  Время действия романа — первые послевоенные годы. В центре внимания - семья Журбиных, среди членов которой есть и рабочие, и инженер, и начальник участка, и мастера. По шутливому выражению одного из героев романа, «одни Журбины целый корабль построить могут». </a:t>
            </a:r>
          </a:p>
        </p:txBody>
      </p:sp>
      <p:sp>
        <p:nvSpPr>
          <p:cNvPr id="4" name="Номер слайда 3"/>
          <p:cNvSpPr>
            <a:spLocks noGrp="1"/>
          </p:cNvSpPr>
          <p:nvPr>
            <p:ph type="sldNum" sz="quarter" idx="5"/>
          </p:nvPr>
        </p:nvSpPr>
        <p:spPr/>
        <p:txBody>
          <a:bodyPr/>
          <a:lstStyle/>
          <a:p>
            <a:pPr>
              <a:defRPr/>
            </a:pPr>
            <a:fld id="{F1F73BB6-64B9-485F-9456-25826DB4F224}" type="slidenum">
              <a:rPr lang="ru-RU" smtClean="0"/>
              <a:pPr>
                <a:defRPr/>
              </a:pPr>
              <a:t>5</a:t>
            </a:fld>
            <a:endParaRPr lang="ru-RU"/>
          </a:p>
        </p:txBody>
      </p:sp>
    </p:spTree>
    <p:extLst>
      <p:ext uri="{BB962C8B-B14F-4D97-AF65-F5344CB8AC3E}">
        <p14:creationId xmlns:p14="http://schemas.microsoft.com/office/powerpoint/2010/main" val="272299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noTextEdi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Судьбы героев сложны</a:t>
            </a:r>
            <a:r>
              <a:rPr lang="ru-RU" smtClean="0">
                <a:latin typeface="Arial" charset="0"/>
              </a:rPr>
              <a:t>, </a:t>
            </a:r>
            <a:r>
              <a:rPr lang="ru-RU" smtClean="0"/>
              <a:t>и не так уж безупречны их характеры. Но это живые люди, которые любят, страдают, совершают ошибки.  Крепкая дружба, общность целей и творческий, созидательный труд связывают семью Журбиных, приносят </a:t>
            </a:r>
            <a:r>
              <a:rPr lang="ru-RU" smtClean="0">
                <a:latin typeface="Arial" charset="0"/>
              </a:rPr>
              <a:t>всем</a:t>
            </a:r>
            <a:r>
              <a:rPr lang="ru-RU" smtClean="0"/>
              <a:t> радость и удовлетворение. </a:t>
            </a:r>
          </a:p>
        </p:txBody>
      </p:sp>
      <p:sp>
        <p:nvSpPr>
          <p:cNvPr id="4" name="Номер слайда 3"/>
          <p:cNvSpPr>
            <a:spLocks noGrp="1"/>
          </p:cNvSpPr>
          <p:nvPr>
            <p:ph type="sldNum" sz="quarter" idx="5"/>
          </p:nvPr>
        </p:nvSpPr>
        <p:spPr/>
        <p:txBody>
          <a:bodyPr/>
          <a:lstStyle/>
          <a:p>
            <a:pPr>
              <a:defRPr/>
            </a:pPr>
            <a:fld id="{D51C8636-7227-4A80-9966-BD67ACED27C8}" type="slidenum">
              <a:rPr lang="ru-RU" smtClean="0"/>
              <a:pPr>
                <a:defRPr/>
              </a:pPr>
              <a:t>6</a:t>
            </a:fld>
            <a:endParaRPr lang="ru-RU"/>
          </a:p>
        </p:txBody>
      </p:sp>
    </p:spTree>
    <p:extLst>
      <p:ext uri="{BB962C8B-B14F-4D97-AF65-F5344CB8AC3E}">
        <p14:creationId xmlns:p14="http://schemas.microsoft.com/office/powerpoint/2010/main" val="384671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noTextEdi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ru-RU" smtClean="0"/>
              <a:t> Роман стал основой художественного фильма «Большая семья», снятого в 1954 году (режиссер Иосиф Хейфиц, в главных ролях — Борис Андреев, Алексей Баталов, Вера Кузнецова), а в 1955 году за лучший актерский ансамбль фильм был удостоин приза Каннского кинофестиваля. </a:t>
            </a:r>
          </a:p>
        </p:txBody>
      </p:sp>
      <p:sp>
        <p:nvSpPr>
          <p:cNvPr id="4" name="Номер слайда 3"/>
          <p:cNvSpPr>
            <a:spLocks noGrp="1"/>
          </p:cNvSpPr>
          <p:nvPr>
            <p:ph type="sldNum" sz="quarter" idx="5"/>
          </p:nvPr>
        </p:nvSpPr>
        <p:spPr/>
        <p:txBody>
          <a:bodyPr/>
          <a:lstStyle/>
          <a:p>
            <a:pPr>
              <a:defRPr/>
            </a:pPr>
            <a:fld id="{BF6D7AAF-13F7-4C3E-8727-E571BEEA2EDF}" type="slidenum">
              <a:rPr lang="ru-RU" smtClean="0"/>
              <a:pPr>
                <a:defRPr/>
              </a:pPr>
              <a:t>7</a:t>
            </a:fld>
            <a:endParaRPr lang="ru-RU"/>
          </a:p>
        </p:txBody>
      </p:sp>
    </p:spTree>
    <p:extLst>
      <p:ext uri="{BB962C8B-B14F-4D97-AF65-F5344CB8AC3E}">
        <p14:creationId xmlns:p14="http://schemas.microsoft.com/office/powerpoint/2010/main" val="215932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noTextEdi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В книгу известного ленинградского писателя и моряка </a:t>
            </a:r>
            <a:r>
              <a:rPr lang="ru-RU" b="1" smtClean="0"/>
              <a:t>Виктора Конецкого</a:t>
            </a:r>
            <a:r>
              <a:rPr lang="ru-RU" smtClean="0"/>
              <a:t> вошли рассказы о морской службе, людях блокадного Ленинграда, написанные в 1950-1960-е годы XX века. В них много морской романтики, воспоминаний и размышлений о жизни тружеников моря, их нелегкой работе в отрыве от Родины, дома, семьи. Многие из этих произведений, в частности, </a:t>
            </a:r>
            <a:r>
              <a:rPr lang="ru-RU" b="1" smtClean="0"/>
              <a:t>ПУТЬ К ПРИЧАЛУ</a:t>
            </a:r>
            <a:r>
              <a:rPr lang="ru-RU" smtClean="0"/>
              <a:t>  послужили основой для экранизации. </a:t>
            </a:r>
            <a:endParaRPr lang="ru-RU" b="1" smtClean="0"/>
          </a:p>
        </p:txBody>
      </p:sp>
      <p:sp>
        <p:nvSpPr>
          <p:cNvPr id="4" name="Номер слайда 3"/>
          <p:cNvSpPr>
            <a:spLocks noGrp="1"/>
          </p:cNvSpPr>
          <p:nvPr>
            <p:ph type="sldNum" sz="quarter" idx="5"/>
          </p:nvPr>
        </p:nvSpPr>
        <p:spPr/>
        <p:txBody>
          <a:bodyPr/>
          <a:lstStyle/>
          <a:p>
            <a:pPr>
              <a:defRPr/>
            </a:pPr>
            <a:fld id="{7BEA15C0-41B4-4C97-BFCB-05AF64559EF4}" type="slidenum">
              <a:rPr lang="ru-RU" smtClean="0"/>
              <a:pPr>
                <a:defRPr/>
              </a:pPr>
              <a:t>8</a:t>
            </a:fld>
            <a:endParaRPr lang="ru-RU"/>
          </a:p>
        </p:txBody>
      </p:sp>
    </p:spTree>
    <p:extLst>
      <p:ext uri="{BB962C8B-B14F-4D97-AF65-F5344CB8AC3E}">
        <p14:creationId xmlns:p14="http://schemas.microsoft.com/office/powerpoint/2010/main" val="390998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t>Пятнадцатилетний Васька хочет служить на арктическом буксире. Он сбегает из дома и обманом пробирается на спасательное судно «Кола», которое следует до Мурманска. Экипаж «Колы» — взрослые моряки, не раз хлебнувшие суровой морской жизни. К Ваське они относятся скептически, ища повода поскорее снять его на берег, и он постоянно такой повод дает — то дизель сломает, то за борт упадет. Но постепенно экипаж привыкает к новому члену команды, а  Васька обучается всем премудростям работы на буксире. </a:t>
            </a:r>
            <a:endParaRPr lang="ru-RU" b="1" smtClean="0"/>
          </a:p>
          <a:p>
            <a:endParaRPr lang="ru-RU" sz="900" i="1" smtClean="0"/>
          </a:p>
          <a:p>
            <a:endParaRPr lang="ru-RU" b="1" smtClean="0"/>
          </a:p>
        </p:txBody>
      </p:sp>
      <p:sp>
        <p:nvSpPr>
          <p:cNvPr id="4" name="Номер слайда 3"/>
          <p:cNvSpPr>
            <a:spLocks noGrp="1"/>
          </p:cNvSpPr>
          <p:nvPr>
            <p:ph type="sldNum" sz="quarter" idx="5"/>
          </p:nvPr>
        </p:nvSpPr>
        <p:spPr/>
        <p:txBody>
          <a:bodyPr/>
          <a:lstStyle/>
          <a:p>
            <a:pPr>
              <a:defRPr/>
            </a:pPr>
            <a:fld id="{E9C80181-D476-4829-9C24-FDA20CD84924}" type="slidenum">
              <a:rPr lang="ru-RU" smtClean="0"/>
              <a:pPr>
                <a:defRPr/>
              </a:pPr>
              <a:t>9</a:t>
            </a:fld>
            <a:endParaRPr lang="ru-RU"/>
          </a:p>
        </p:txBody>
      </p:sp>
    </p:spTree>
    <p:extLst>
      <p:ext uri="{BB962C8B-B14F-4D97-AF65-F5344CB8AC3E}">
        <p14:creationId xmlns:p14="http://schemas.microsoft.com/office/powerpoint/2010/main" val="380927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16BB7C3-D6A9-488D-AAAB-FA9C4F1D7208}" type="datetimeFigureOut">
              <a:rPr lang="ru-RU"/>
              <a:pPr>
                <a:defRPr/>
              </a:pPr>
              <a:t>24.07.2019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7750D6C-DB17-490B-A2BF-E61A03F8197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F25C9CC-8AE1-4201-84A4-8F66587B33A3}" type="datetimeFigureOut">
              <a:rPr lang="ru-RU"/>
              <a:pPr>
                <a:defRPr/>
              </a:pPr>
              <a:t>24.07.2019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5331657-C682-4CBC-83BE-DEE1E18BFE3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FD0436E-55BE-4803-AE31-86C5701ACAB2}" type="datetimeFigureOut">
              <a:rPr lang="ru-RU"/>
              <a:pPr>
                <a:defRPr/>
              </a:pPr>
              <a:t>24.07.2019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E052724-EC7C-4EF5-9C07-D65C48C7424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BF86350-0101-4163-83E8-58B813976EE7}" type="datetimeFigureOut">
              <a:rPr lang="ru-RU"/>
              <a:pPr>
                <a:defRPr/>
              </a:pPr>
              <a:t>24.07.2019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853826D-5A33-40E8-A547-FBDD35D3DCC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03DAF38-B7FB-4F70-B1EE-F7B35AB2A985}" type="datetimeFigureOut">
              <a:rPr lang="ru-RU"/>
              <a:pPr>
                <a:defRPr/>
              </a:pPr>
              <a:t>24.07.2019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B5EF49-F320-4DAC-8DB1-EAF3F5D35CA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31B9786-6802-49B9-9F29-4FFD37D4865F}" type="datetimeFigureOut">
              <a:rPr lang="ru-RU"/>
              <a:pPr>
                <a:defRPr/>
              </a:pPr>
              <a:t>24.07.2019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7629843-2E08-4815-A4C9-823A2FFFE72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B2524D66-4E6D-4978-BF54-EE4A9A52EB85}" type="datetimeFigureOut">
              <a:rPr lang="ru-RU"/>
              <a:pPr>
                <a:defRPr/>
              </a:pPr>
              <a:t>24.07.2019</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78340268-EDB5-4B66-BF61-38BFC2034CF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C5B94A0-1B97-4928-AF0A-9EEC6CDCC104}" type="datetimeFigureOut">
              <a:rPr lang="ru-RU"/>
              <a:pPr>
                <a:defRPr/>
              </a:pPr>
              <a:t>24.07.2019</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C1BE7E15-E3DF-45B0-A3A3-D0D35BF9BB1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D192DFD2-9CDA-4E71-A0D3-B73D83DA46E1}" type="datetimeFigureOut">
              <a:rPr lang="ru-RU"/>
              <a:pPr>
                <a:defRPr/>
              </a:pPr>
              <a:t>24.07.2019</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89ADC2D9-41EF-48D7-BAE7-C419FAC5DFE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7E7994B-2F62-4AA7-B14D-CB2313E7CE46}" type="datetimeFigureOut">
              <a:rPr lang="ru-RU"/>
              <a:pPr>
                <a:defRPr/>
              </a:pPr>
              <a:t>24.07.2019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2BF0B97-A4C3-423B-ABA6-F1D64CDBCE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316F3E68-6D76-4EF9-BC63-6E6FCA36CA77}" type="datetimeFigureOut">
              <a:rPr lang="ru-RU"/>
              <a:pPr>
                <a:defRPr/>
              </a:pPr>
              <a:t>24.07.2019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50DF625-5239-42F9-94B3-36F00F67C07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32C00DC9-7E65-4E75-BC9E-4FE97D9D12B8}" type="datetimeFigureOut">
              <a:rPr lang="ru-RU"/>
              <a:pPr>
                <a:defRPr/>
              </a:pPr>
              <a:t>24.07.2019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5FFF2FCE-1D8C-4A3F-B718-84B0BA45245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95" r:id="rId1"/>
    <p:sldLayoutId id="2147483694" r:id="rId2"/>
    <p:sldLayoutId id="2147483696"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p:cNvSpPr>
          <p:nvPr>
            <p:ph type="title" idx="4294967295"/>
          </p:nvPr>
        </p:nvSpPr>
        <p:spPr bwMode="auto">
          <a:xfrm>
            <a:off x="401638" y="842963"/>
            <a:ext cx="8229600" cy="1143000"/>
          </a:xfrm>
        </p:spPr>
        <p:txBody>
          <a:bodyPr wrap="square" lIns="91440" tIns="45720" rIns="91440" bIns="45720" numCol="1" anchorCtr="0" compatLnSpc="1">
            <a:prstTxWarp prst="textNoShape">
              <a:avLst/>
            </a:prstTxWarp>
          </a:bodyPr>
          <a:lstStyle/>
          <a:p>
            <a:pPr>
              <a:defRPr/>
            </a:pPr>
            <a:r>
              <a:rPr lang="ru-RU" sz="3700" b="0" smtClean="0">
                <a:ln>
                  <a:noFill/>
                </a:ln>
                <a:solidFill>
                  <a:srgbClr val="F2FDAD"/>
                </a:solidFill>
                <a:effectLst/>
              </a:rPr>
              <a:t>Сделано</a:t>
            </a:r>
            <a:r>
              <a:rPr lang="ru-RU" sz="3700" b="0" smtClean="0">
                <a:ln>
                  <a:noFill/>
                </a:ln>
                <a:solidFill>
                  <a:srgbClr val="F2FDAD"/>
                </a:solidFill>
                <a:effectLst/>
                <a:latin typeface="Arial Unicode MS" pitchFamily="34" charset="-128"/>
              </a:rPr>
              <a:t> в </a:t>
            </a:r>
            <a:r>
              <a:rPr lang="ru-RU" sz="3800" b="0" smtClean="0">
                <a:ln>
                  <a:noFill/>
                </a:ln>
                <a:solidFill>
                  <a:srgbClr val="F2FDAD"/>
                </a:solidFill>
                <a:effectLst/>
                <a:latin typeface="Arial Unicode MS" pitchFamily="34" charset="-128"/>
              </a:rPr>
              <a:t>СССР</a:t>
            </a:r>
            <a:r>
              <a:rPr lang="ru-RU" sz="3700" b="0" smtClean="0">
                <a:ln>
                  <a:noFill/>
                </a:ln>
                <a:solidFill>
                  <a:srgbClr val="F2FDAD"/>
                </a:solidFill>
                <a:effectLst/>
                <a:latin typeface="Arial Unicode MS" pitchFamily="34" charset="-128"/>
              </a:rPr>
              <a:t>. Любимая </a:t>
            </a:r>
            <a:r>
              <a:rPr lang="ru-RU" sz="3700" b="0" smtClean="0">
                <a:ln>
                  <a:noFill/>
                </a:ln>
                <a:solidFill>
                  <a:srgbClr val="F2FDAD"/>
                </a:solidFill>
                <a:effectLst/>
              </a:rPr>
              <a:t>проза</a:t>
            </a:r>
          </a:p>
        </p:txBody>
      </p:sp>
      <p:pic>
        <p:nvPicPr>
          <p:cNvPr id="14338" name="Picture 2" descr="\\localserver\Obmen\Абонемент\Новая папка\1.jpg"/>
          <p:cNvPicPr>
            <a:picLocks noChangeAspect="1" noChangeArrowheads="1"/>
          </p:cNvPicPr>
          <p:nvPr/>
        </p:nvPicPr>
        <p:blipFill>
          <a:blip r:embed="rId3"/>
          <a:srcRect/>
          <a:stretch>
            <a:fillRect/>
          </a:stretch>
        </p:blipFill>
        <p:spPr bwMode="auto">
          <a:xfrm>
            <a:off x="611188" y="1706563"/>
            <a:ext cx="7561262" cy="4170362"/>
          </a:xfrm>
          <a:prstGeom prst="rect">
            <a:avLst/>
          </a:prstGeom>
          <a:solidFill>
            <a:schemeClr val="bg2"/>
          </a:solidFill>
          <a:ln w="9525">
            <a:noFill/>
            <a:miter lim="800000"/>
            <a:headEnd/>
            <a:tailEnd/>
          </a:ln>
        </p:spPr>
      </p:pic>
      <p:pic>
        <p:nvPicPr>
          <p:cNvPr id="14339" name="Picture 4" descr="ugovkaLOGO_белая"/>
          <p:cNvPicPr>
            <a:picLocks noChangeAspect="1" noChangeArrowheads="1"/>
          </p:cNvPicPr>
          <p:nvPr/>
        </p:nvPicPr>
        <p:blipFill>
          <a:blip r:embed="rId4"/>
          <a:srcRect/>
          <a:stretch>
            <a:fillRect/>
          </a:stretch>
        </p:blipFill>
        <p:spPr bwMode="auto">
          <a:xfrm>
            <a:off x="5292725" y="260350"/>
            <a:ext cx="3435350" cy="958850"/>
          </a:xfrm>
          <a:prstGeom prst="rect">
            <a:avLst/>
          </a:prstGeom>
          <a:noFill/>
          <a:ln w="9525">
            <a:noFill/>
            <a:miter lim="800000"/>
            <a:headEnd/>
            <a:tailEnd/>
          </a:ln>
        </p:spPr>
      </p:pic>
      <p:sp>
        <p:nvSpPr>
          <p:cNvPr id="14340" name="Text Box 6"/>
          <p:cNvSpPr txBox="1">
            <a:spLocks noChangeArrowheads="1"/>
          </p:cNvSpPr>
          <p:nvPr/>
        </p:nvSpPr>
        <p:spPr bwMode="auto">
          <a:xfrm>
            <a:off x="395288" y="5962650"/>
            <a:ext cx="6840537" cy="779463"/>
          </a:xfrm>
          <a:prstGeom prst="rect">
            <a:avLst/>
          </a:prstGeom>
          <a:noFill/>
          <a:ln w="9525">
            <a:noFill/>
            <a:miter lim="800000"/>
            <a:headEnd/>
            <a:tailEnd/>
          </a:ln>
        </p:spPr>
        <p:txBody>
          <a:bodyPr>
            <a:spAutoFit/>
          </a:bodyPr>
          <a:lstStyle/>
          <a:p>
            <a:pPr>
              <a:spcBef>
                <a:spcPct val="50000"/>
              </a:spcBef>
            </a:pPr>
            <a:r>
              <a:rPr lang="ru-RU">
                <a:solidFill>
                  <a:srgbClr val="FFFFAF"/>
                </a:solidFill>
              </a:rPr>
              <a:t>Соколовских Ирина Владимировна,</a:t>
            </a:r>
          </a:p>
          <a:p>
            <a:pPr>
              <a:spcBef>
                <a:spcPct val="50000"/>
              </a:spcBef>
            </a:pPr>
            <a:r>
              <a:rPr lang="ru-RU">
                <a:solidFill>
                  <a:srgbClr val="FFFFAF"/>
                </a:solidFill>
              </a:rPr>
              <a:t>Отдел абонемента</a:t>
            </a:r>
            <a:r>
              <a:rPr lang="ru-RU"/>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localserver\Obmen\Абонемент\Новая папка\Новая папка\macheha_mariya_halfina.jpg"/>
          <p:cNvPicPr>
            <a:picLocks noChangeAspect="1" noChangeArrowheads="1"/>
          </p:cNvPicPr>
          <p:nvPr/>
        </p:nvPicPr>
        <p:blipFill>
          <a:blip r:embed="rId3"/>
          <a:srcRect/>
          <a:stretch>
            <a:fillRect/>
          </a:stretch>
        </p:blipFill>
        <p:spPr bwMode="auto">
          <a:xfrm>
            <a:off x="0" y="285750"/>
            <a:ext cx="4143375" cy="6286500"/>
          </a:xfrm>
          <a:prstGeom prst="rect">
            <a:avLst/>
          </a:prstGeom>
          <a:noFill/>
          <a:ln w="9525">
            <a:noFill/>
            <a:miter lim="800000"/>
            <a:headEnd/>
            <a:tailEnd/>
          </a:ln>
        </p:spPr>
      </p:pic>
      <p:pic>
        <p:nvPicPr>
          <p:cNvPr id="32770" name="Picture 4" descr="\\localserver\Obmen\Абонемент\Новая папка\Новая папка\кадры из фильмов\Мачеха\кадр 1.jpg"/>
          <p:cNvPicPr>
            <a:picLocks noChangeAspect="1" noChangeArrowheads="1"/>
          </p:cNvPicPr>
          <p:nvPr/>
        </p:nvPicPr>
        <p:blipFill>
          <a:blip r:embed="rId4"/>
          <a:srcRect/>
          <a:stretch>
            <a:fillRect/>
          </a:stretch>
        </p:blipFill>
        <p:spPr bwMode="auto">
          <a:xfrm>
            <a:off x="4143375" y="285750"/>
            <a:ext cx="5000625" cy="3071813"/>
          </a:xfrm>
          <a:prstGeom prst="rect">
            <a:avLst/>
          </a:prstGeom>
          <a:noFill/>
          <a:ln w="9525">
            <a:noFill/>
            <a:miter lim="800000"/>
            <a:headEnd/>
            <a:tailEnd/>
          </a:ln>
        </p:spPr>
      </p:pic>
      <p:pic>
        <p:nvPicPr>
          <p:cNvPr id="32771" name="Picture 2" descr="\\localserver\Obmen\Абонемент\Новая папка\Новая папка\кадры из фильмов\Мачеха\Мачеха 001.jpg"/>
          <p:cNvPicPr>
            <a:picLocks noChangeAspect="1" noChangeArrowheads="1"/>
          </p:cNvPicPr>
          <p:nvPr/>
        </p:nvPicPr>
        <p:blipFill>
          <a:blip r:embed="rId5"/>
          <a:srcRect/>
          <a:stretch>
            <a:fillRect/>
          </a:stretch>
        </p:blipFill>
        <p:spPr bwMode="auto">
          <a:xfrm>
            <a:off x="4143375" y="3714750"/>
            <a:ext cx="5000625" cy="2857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localserver\Obmen\Абонемент\Новая папка\Новая папка\кадры из фильмов\Мачеха\мачеха крупный план.jpg"/>
          <p:cNvPicPr>
            <a:picLocks noChangeAspect="1" noChangeArrowheads="1"/>
          </p:cNvPicPr>
          <p:nvPr/>
        </p:nvPicPr>
        <p:blipFill>
          <a:blip r:embed="rId3"/>
          <a:srcRect/>
          <a:stretch>
            <a:fillRect/>
          </a:stretch>
        </p:blipFill>
        <p:spPr bwMode="auto">
          <a:xfrm>
            <a:off x="0" y="3357563"/>
            <a:ext cx="4429125" cy="3214687"/>
          </a:xfrm>
          <a:prstGeom prst="rect">
            <a:avLst/>
          </a:prstGeom>
          <a:noFill/>
          <a:ln w="9525">
            <a:noFill/>
            <a:miter lim="800000"/>
            <a:headEnd/>
            <a:tailEnd/>
          </a:ln>
        </p:spPr>
      </p:pic>
      <p:pic>
        <p:nvPicPr>
          <p:cNvPr id="34818" name="Picture 3" descr="\\localserver\Obmen\Абонемент\Новая папка\Новая папка\кадры из фильмов\Мачеха\мачеха 2.jpg"/>
          <p:cNvPicPr>
            <a:picLocks noChangeAspect="1" noChangeArrowheads="1"/>
          </p:cNvPicPr>
          <p:nvPr/>
        </p:nvPicPr>
        <p:blipFill>
          <a:blip r:embed="rId4"/>
          <a:srcRect/>
          <a:stretch>
            <a:fillRect/>
          </a:stretch>
        </p:blipFill>
        <p:spPr bwMode="auto">
          <a:xfrm>
            <a:off x="4500563" y="3357563"/>
            <a:ext cx="4643437" cy="3214687"/>
          </a:xfrm>
          <a:prstGeom prst="rect">
            <a:avLst/>
          </a:prstGeom>
          <a:noFill/>
          <a:ln w="9525">
            <a:noFill/>
            <a:miter lim="800000"/>
            <a:headEnd/>
            <a:tailEnd/>
          </a:ln>
        </p:spPr>
      </p:pic>
      <p:pic>
        <p:nvPicPr>
          <p:cNvPr id="34819" name="Picture 4" descr="\\localserver\Obmen\Абонемент\Новая папка\Новая папка\кадры из фильмов\Мачеха\Мачеха 1.jpg"/>
          <p:cNvPicPr>
            <a:picLocks noChangeAspect="1" noChangeArrowheads="1"/>
          </p:cNvPicPr>
          <p:nvPr/>
        </p:nvPicPr>
        <p:blipFill>
          <a:blip r:embed="rId5"/>
          <a:srcRect/>
          <a:stretch>
            <a:fillRect/>
          </a:stretch>
        </p:blipFill>
        <p:spPr bwMode="auto">
          <a:xfrm>
            <a:off x="0" y="285750"/>
            <a:ext cx="4714875" cy="2857500"/>
          </a:xfrm>
          <a:prstGeom prst="rect">
            <a:avLst/>
          </a:prstGeom>
          <a:noFill/>
          <a:ln w="9525">
            <a:noFill/>
            <a:miter lim="800000"/>
            <a:headEnd/>
            <a:tailEnd/>
          </a:ln>
        </p:spPr>
      </p:pic>
      <p:pic>
        <p:nvPicPr>
          <p:cNvPr id="34820" name="Picture 5" descr="\\localserver\Obmen\Абонемент\Новая папка\Новая папка\кадры из фильмов\Мачеха\мачеха 5.jpg"/>
          <p:cNvPicPr>
            <a:picLocks noChangeAspect="1" noChangeArrowheads="1"/>
          </p:cNvPicPr>
          <p:nvPr/>
        </p:nvPicPr>
        <p:blipFill>
          <a:blip r:embed="rId6"/>
          <a:srcRect/>
          <a:stretch>
            <a:fillRect/>
          </a:stretch>
        </p:blipFill>
        <p:spPr bwMode="auto">
          <a:xfrm>
            <a:off x="4572000" y="285750"/>
            <a:ext cx="4572000" cy="2857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localserver\Obmen\Абонемент\Новая папка\Новая папка\1221526.jpg"/>
          <p:cNvPicPr>
            <a:picLocks noChangeAspect="1" noChangeArrowheads="1"/>
          </p:cNvPicPr>
          <p:nvPr/>
        </p:nvPicPr>
        <p:blipFill>
          <a:blip r:embed="rId3"/>
          <a:srcRect/>
          <a:stretch>
            <a:fillRect/>
          </a:stretch>
        </p:blipFill>
        <p:spPr bwMode="auto">
          <a:xfrm>
            <a:off x="285750" y="428625"/>
            <a:ext cx="3643313" cy="6072188"/>
          </a:xfrm>
          <a:prstGeom prst="rect">
            <a:avLst/>
          </a:prstGeom>
          <a:noFill/>
          <a:ln w="9525">
            <a:noFill/>
            <a:miter lim="800000"/>
            <a:headEnd/>
            <a:tailEnd/>
          </a:ln>
        </p:spPr>
      </p:pic>
      <p:pic>
        <p:nvPicPr>
          <p:cNvPr id="36866" name="Picture 4" descr="Картинки по запросу Кадры из фильма сотрудник чк"/>
          <p:cNvPicPr>
            <a:picLocks noChangeAspect="1" noChangeArrowheads="1"/>
          </p:cNvPicPr>
          <p:nvPr/>
        </p:nvPicPr>
        <p:blipFill>
          <a:blip r:embed="rId4"/>
          <a:srcRect/>
          <a:stretch>
            <a:fillRect/>
          </a:stretch>
        </p:blipFill>
        <p:spPr bwMode="auto">
          <a:xfrm>
            <a:off x="4143375" y="357188"/>
            <a:ext cx="4714875" cy="3286125"/>
          </a:xfrm>
          <a:prstGeom prst="rect">
            <a:avLst/>
          </a:prstGeom>
          <a:noFill/>
          <a:ln w="9525">
            <a:noFill/>
            <a:miter lim="800000"/>
            <a:headEnd/>
            <a:tailEnd/>
          </a:ln>
        </p:spPr>
      </p:pic>
      <p:sp>
        <p:nvSpPr>
          <p:cNvPr id="36867" name="AutoShape 6" descr="Картинки по запросу Кадры из фильма сотрудник чк"/>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36868" name="AutoShape 8" descr="Картинки по запросу Кадры из фильма сотрудник чк"/>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36869" name="AutoShape 10" descr="Картинки по запросу Кадры из фильма сотрудник чк"/>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36870" name="Picture 12" descr="http://static.kinokopilka.tv/system/images/screenshots/images/000/190/596/190596_original.jpg"/>
          <p:cNvPicPr>
            <a:picLocks noChangeAspect="1" noChangeArrowheads="1"/>
          </p:cNvPicPr>
          <p:nvPr/>
        </p:nvPicPr>
        <p:blipFill>
          <a:blip r:embed="rId5"/>
          <a:srcRect/>
          <a:stretch>
            <a:fillRect/>
          </a:stretch>
        </p:blipFill>
        <p:spPr bwMode="auto">
          <a:xfrm>
            <a:off x="4143375" y="3786188"/>
            <a:ext cx="4714875" cy="27860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static1.ozone.ru/multimedia/c200/1005232723.jpg"/>
          <p:cNvPicPr>
            <a:picLocks noChangeAspect="1" noChangeArrowheads="1"/>
          </p:cNvPicPr>
          <p:nvPr/>
        </p:nvPicPr>
        <p:blipFill>
          <a:blip r:embed="rId3"/>
          <a:srcRect/>
          <a:stretch>
            <a:fillRect/>
          </a:stretch>
        </p:blipFill>
        <p:spPr bwMode="auto">
          <a:xfrm>
            <a:off x="285750" y="428625"/>
            <a:ext cx="3929063" cy="6143625"/>
          </a:xfrm>
          <a:prstGeom prst="rect">
            <a:avLst/>
          </a:prstGeom>
          <a:noFill/>
          <a:ln w="9525">
            <a:noFill/>
            <a:miter lim="800000"/>
            <a:headEnd/>
            <a:tailEnd/>
          </a:ln>
        </p:spPr>
      </p:pic>
      <p:sp>
        <p:nvSpPr>
          <p:cNvPr id="38914" name="AutoShape 6" descr="Картинки по запросу фильм виринея Фот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38915" name="Picture 8" descr="http://kinofilms.tv/images/films/64/63249/pict/3.jpg"/>
          <p:cNvPicPr>
            <a:picLocks noChangeAspect="1" noChangeArrowheads="1"/>
          </p:cNvPicPr>
          <p:nvPr/>
        </p:nvPicPr>
        <p:blipFill>
          <a:blip r:embed="rId4"/>
          <a:srcRect/>
          <a:stretch>
            <a:fillRect/>
          </a:stretch>
        </p:blipFill>
        <p:spPr bwMode="auto">
          <a:xfrm>
            <a:off x="4429125" y="357188"/>
            <a:ext cx="4429125" cy="3286125"/>
          </a:xfrm>
          <a:prstGeom prst="rect">
            <a:avLst/>
          </a:prstGeom>
          <a:noFill/>
          <a:ln w="9525">
            <a:noFill/>
            <a:miter lim="800000"/>
            <a:headEnd/>
            <a:tailEnd/>
          </a:ln>
        </p:spPr>
      </p:pic>
      <p:pic>
        <p:nvPicPr>
          <p:cNvPr id="38916" name="Picture 10" descr="http://kinodisk.com/shots/8555_03.jpg"/>
          <p:cNvPicPr>
            <a:picLocks noChangeAspect="1" noChangeArrowheads="1"/>
          </p:cNvPicPr>
          <p:nvPr/>
        </p:nvPicPr>
        <p:blipFill>
          <a:blip r:embed="rId5"/>
          <a:srcRect/>
          <a:stretch>
            <a:fillRect/>
          </a:stretch>
        </p:blipFill>
        <p:spPr bwMode="auto">
          <a:xfrm>
            <a:off x="4429125" y="3857625"/>
            <a:ext cx="4429125" cy="27860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2" descr="http://mtdata.ru/u24/photoA4C6/20059790425-0/original.jpg"/>
          <p:cNvPicPr>
            <a:picLocks noChangeAspect="1" noChangeArrowheads="1"/>
          </p:cNvPicPr>
          <p:nvPr/>
        </p:nvPicPr>
        <p:blipFill>
          <a:blip r:embed="rId3"/>
          <a:srcRect/>
          <a:stretch>
            <a:fillRect/>
          </a:stretch>
        </p:blipFill>
        <p:spPr bwMode="auto">
          <a:xfrm>
            <a:off x="4643438" y="285750"/>
            <a:ext cx="4286250" cy="3357563"/>
          </a:xfrm>
          <a:prstGeom prst="rect">
            <a:avLst/>
          </a:prstGeom>
          <a:noFill/>
          <a:ln w="9525">
            <a:noFill/>
            <a:miter lim="800000"/>
            <a:headEnd/>
            <a:tailEnd/>
          </a:ln>
        </p:spPr>
      </p:pic>
      <p:pic>
        <p:nvPicPr>
          <p:cNvPr id="40962" name="Picture 2" descr="http://dimspace.ru/images/film/virineia.jpg"/>
          <p:cNvPicPr>
            <a:picLocks noChangeAspect="1" noChangeArrowheads="1"/>
          </p:cNvPicPr>
          <p:nvPr/>
        </p:nvPicPr>
        <p:blipFill>
          <a:blip r:embed="rId4"/>
          <a:srcRect/>
          <a:stretch>
            <a:fillRect/>
          </a:stretch>
        </p:blipFill>
        <p:spPr bwMode="auto">
          <a:xfrm>
            <a:off x="0" y="285750"/>
            <a:ext cx="4429125" cy="6357938"/>
          </a:xfrm>
          <a:prstGeom prst="rect">
            <a:avLst/>
          </a:prstGeom>
          <a:noFill/>
          <a:ln w="9525">
            <a:noFill/>
            <a:miter lim="800000"/>
            <a:headEnd/>
            <a:tailEnd/>
          </a:ln>
        </p:spPr>
      </p:pic>
      <p:pic>
        <p:nvPicPr>
          <p:cNvPr id="40963" name="Picture 4" descr="http://static.kinokopilka.tv/system/images/screenshots/images/000/070/115/70115_original.jpg"/>
          <p:cNvPicPr>
            <a:picLocks noChangeAspect="1" noChangeArrowheads="1"/>
          </p:cNvPicPr>
          <p:nvPr/>
        </p:nvPicPr>
        <p:blipFill>
          <a:blip r:embed="rId5"/>
          <a:srcRect/>
          <a:stretch>
            <a:fillRect/>
          </a:stretch>
        </p:blipFill>
        <p:spPr bwMode="auto">
          <a:xfrm>
            <a:off x="4643438" y="3857625"/>
            <a:ext cx="4286250" cy="27860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localserver\Obmen\Абонемент\Новая папка\Новая папка\кадры из фильмов\Зубр\1377547101_daniil_granin.jpg"/>
          <p:cNvPicPr>
            <a:picLocks noChangeAspect="1" noChangeArrowheads="1"/>
          </p:cNvPicPr>
          <p:nvPr/>
        </p:nvPicPr>
        <p:blipFill>
          <a:blip r:embed="rId3"/>
          <a:srcRect/>
          <a:stretch>
            <a:fillRect/>
          </a:stretch>
        </p:blipFill>
        <p:spPr bwMode="auto">
          <a:xfrm>
            <a:off x="0" y="714375"/>
            <a:ext cx="3357563" cy="5286375"/>
          </a:xfrm>
          <a:prstGeom prst="rect">
            <a:avLst/>
          </a:prstGeom>
          <a:noFill/>
          <a:ln w="9525">
            <a:noFill/>
            <a:miter lim="800000"/>
            <a:headEnd/>
            <a:tailEnd/>
          </a:ln>
        </p:spPr>
      </p:pic>
      <p:pic>
        <p:nvPicPr>
          <p:cNvPr id="43010" name="Picture 10" descr="Картинки по запросу Книги Д. Гранина картинки"/>
          <p:cNvPicPr>
            <a:picLocks noChangeAspect="1" noChangeArrowheads="1"/>
          </p:cNvPicPr>
          <p:nvPr/>
        </p:nvPicPr>
        <p:blipFill>
          <a:blip r:embed="rId4"/>
          <a:srcRect/>
          <a:stretch>
            <a:fillRect/>
          </a:stretch>
        </p:blipFill>
        <p:spPr bwMode="auto">
          <a:xfrm>
            <a:off x="5364163" y="620713"/>
            <a:ext cx="2143125" cy="2857500"/>
          </a:xfrm>
          <a:prstGeom prst="rect">
            <a:avLst/>
          </a:prstGeom>
          <a:noFill/>
          <a:ln w="9525">
            <a:noFill/>
            <a:miter lim="800000"/>
            <a:headEnd/>
            <a:tailEnd/>
          </a:ln>
        </p:spPr>
      </p:pic>
      <p:pic>
        <p:nvPicPr>
          <p:cNvPr id="43011" name="Picture 14" descr="http://files.books.ru/pic/341001-342000/341531/341531.jpg"/>
          <p:cNvPicPr>
            <a:picLocks noChangeAspect="1" noChangeArrowheads="1"/>
          </p:cNvPicPr>
          <p:nvPr/>
        </p:nvPicPr>
        <p:blipFill>
          <a:blip r:embed="rId5"/>
          <a:srcRect/>
          <a:stretch>
            <a:fillRect/>
          </a:stretch>
        </p:blipFill>
        <p:spPr bwMode="auto">
          <a:xfrm>
            <a:off x="7429500" y="1341438"/>
            <a:ext cx="1714500" cy="2786062"/>
          </a:xfrm>
          <a:prstGeom prst="rect">
            <a:avLst/>
          </a:prstGeom>
          <a:noFill/>
          <a:ln w="9525">
            <a:noFill/>
            <a:miter lim="800000"/>
            <a:headEnd/>
            <a:tailEnd/>
          </a:ln>
        </p:spPr>
      </p:pic>
      <p:pic>
        <p:nvPicPr>
          <p:cNvPr id="43012" name="Picture 16" descr="http://litmir.co/BookBinary/872/1453299196/_02.png_0"/>
          <p:cNvPicPr>
            <a:picLocks noChangeAspect="1" noChangeArrowheads="1"/>
          </p:cNvPicPr>
          <p:nvPr/>
        </p:nvPicPr>
        <p:blipFill>
          <a:blip r:embed="rId6"/>
          <a:srcRect/>
          <a:stretch>
            <a:fillRect/>
          </a:stretch>
        </p:blipFill>
        <p:spPr bwMode="auto">
          <a:xfrm>
            <a:off x="5508625" y="4000500"/>
            <a:ext cx="1954213" cy="2857500"/>
          </a:xfrm>
          <a:prstGeom prst="rect">
            <a:avLst/>
          </a:prstGeom>
          <a:noFill/>
          <a:ln w="9525">
            <a:noFill/>
            <a:miter lim="800000"/>
            <a:headEnd/>
            <a:tailEnd/>
          </a:ln>
        </p:spPr>
      </p:pic>
      <p:pic>
        <p:nvPicPr>
          <p:cNvPr id="43013" name="Picture 18" descr="https://i.livelib.ru/boocover/1000257497/l/6342/D._Granin__Odnofamilets.jpg"/>
          <p:cNvPicPr>
            <a:picLocks noChangeAspect="1" noChangeArrowheads="1"/>
          </p:cNvPicPr>
          <p:nvPr/>
        </p:nvPicPr>
        <p:blipFill>
          <a:blip r:embed="rId7"/>
          <a:srcRect/>
          <a:stretch>
            <a:fillRect/>
          </a:stretch>
        </p:blipFill>
        <p:spPr bwMode="auto">
          <a:xfrm>
            <a:off x="3500438" y="3286125"/>
            <a:ext cx="2000250" cy="3000375"/>
          </a:xfrm>
          <a:prstGeom prst="rect">
            <a:avLst/>
          </a:prstGeom>
          <a:noFill/>
          <a:ln w="9525">
            <a:noFill/>
            <a:miter lim="800000"/>
            <a:headEnd/>
            <a:tailEnd/>
          </a:ln>
        </p:spPr>
      </p:pic>
      <p:pic>
        <p:nvPicPr>
          <p:cNvPr id="43014" name="Picture 20" descr="http://i.livelib.ru/workpic/1001291484/l/ddcc/Daniil_Granin_%E2%80%94_Sobstvennoe_mnenie.png"/>
          <p:cNvPicPr>
            <a:picLocks noChangeAspect="1" noChangeArrowheads="1"/>
          </p:cNvPicPr>
          <p:nvPr/>
        </p:nvPicPr>
        <p:blipFill>
          <a:blip r:embed="rId8"/>
          <a:srcRect/>
          <a:stretch>
            <a:fillRect/>
          </a:stretch>
        </p:blipFill>
        <p:spPr bwMode="auto">
          <a:xfrm>
            <a:off x="3429000" y="0"/>
            <a:ext cx="2071688" cy="3000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0" y="500063"/>
            <a:ext cx="3643313" cy="5929312"/>
          </a:xfrm>
          <a:prstGeom prst="rect">
            <a:avLst/>
          </a:prstGeom>
          <a:noFill/>
          <a:ln w="9525">
            <a:noFill/>
            <a:miter lim="800000"/>
            <a:headEnd/>
            <a:tailEnd/>
          </a:ln>
        </p:spPr>
      </p:pic>
      <p:pic>
        <p:nvPicPr>
          <p:cNvPr id="45058" name="Picture 5" descr="\\localserver\Obmen\Абонемент\Новая папка\Новая папка\кадры из фильмов\Зубр\зубр.jpg"/>
          <p:cNvPicPr>
            <a:picLocks noChangeAspect="1" noChangeArrowheads="1"/>
          </p:cNvPicPr>
          <p:nvPr/>
        </p:nvPicPr>
        <p:blipFill>
          <a:blip r:embed="rId4"/>
          <a:srcRect/>
          <a:stretch>
            <a:fillRect/>
          </a:stretch>
        </p:blipFill>
        <p:spPr bwMode="auto">
          <a:xfrm>
            <a:off x="3786188" y="3714750"/>
            <a:ext cx="5000625" cy="3143250"/>
          </a:xfrm>
          <a:prstGeom prst="rect">
            <a:avLst/>
          </a:prstGeom>
          <a:noFill/>
          <a:ln w="9525">
            <a:noFill/>
            <a:miter lim="800000"/>
            <a:headEnd/>
            <a:tailEnd/>
          </a:ln>
        </p:spPr>
      </p:pic>
      <p:pic>
        <p:nvPicPr>
          <p:cNvPr id="45059" name="Picture 2" descr="\\localserver\Obmen\Абонемент\Новая папка\Новая папка\кадры из фильмов\Зубр\1.jpg"/>
          <p:cNvPicPr>
            <a:picLocks noChangeAspect="1" noChangeArrowheads="1"/>
          </p:cNvPicPr>
          <p:nvPr/>
        </p:nvPicPr>
        <p:blipFill>
          <a:blip r:embed="rId5"/>
          <a:srcRect/>
          <a:stretch>
            <a:fillRect/>
          </a:stretch>
        </p:blipFill>
        <p:spPr bwMode="auto">
          <a:xfrm>
            <a:off x="3786188" y="357188"/>
            <a:ext cx="5000625" cy="33575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localserver\Obmen\Абонемент\Новая папка\Новая папка\кадры из фильмов\Зубр\003.jpg"/>
          <p:cNvPicPr>
            <a:picLocks noChangeAspect="1" noChangeArrowheads="1"/>
          </p:cNvPicPr>
          <p:nvPr/>
        </p:nvPicPr>
        <p:blipFill>
          <a:blip r:embed="rId3"/>
          <a:srcRect/>
          <a:stretch>
            <a:fillRect/>
          </a:stretch>
        </p:blipFill>
        <p:spPr bwMode="auto">
          <a:xfrm>
            <a:off x="642938" y="428625"/>
            <a:ext cx="7929562" cy="6000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localserver\Obmen\Абонемент\Новая папка\Новая папка\кадры из фильмов\Зубр\trilogija.o.zubre.3.geroi.i.predateli.avi.image1.jpg"/>
          <p:cNvPicPr>
            <a:picLocks noChangeAspect="1" noChangeArrowheads="1"/>
          </p:cNvPicPr>
          <p:nvPr/>
        </p:nvPicPr>
        <p:blipFill>
          <a:blip r:embed="rId3"/>
          <a:srcRect/>
          <a:stretch>
            <a:fillRect/>
          </a:stretch>
        </p:blipFill>
        <p:spPr bwMode="auto">
          <a:xfrm>
            <a:off x="500063" y="428625"/>
            <a:ext cx="7929562" cy="6000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localserver\Obmen\Абонемент\Новая папка\Дудинцев В Не хлебом единым.jpg"/>
          <p:cNvPicPr>
            <a:picLocks noChangeAspect="1" noChangeArrowheads="1"/>
          </p:cNvPicPr>
          <p:nvPr/>
        </p:nvPicPr>
        <p:blipFill>
          <a:blip r:embed="rId3"/>
          <a:srcRect/>
          <a:stretch>
            <a:fillRect/>
          </a:stretch>
        </p:blipFill>
        <p:spPr bwMode="auto">
          <a:xfrm>
            <a:off x="0" y="500063"/>
            <a:ext cx="3643313" cy="5715000"/>
          </a:xfrm>
          <a:prstGeom prst="rect">
            <a:avLst/>
          </a:prstGeom>
          <a:noFill/>
          <a:ln w="9525">
            <a:noFill/>
            <a:miter lim="800000"/>
            <a:headEnd/>
            <a:tailEnd/>
          </a:ln>
        </p:spPr>
      </p:pic>
      <p:pic>
        <p:nvPicPr>
          <p:cNvPr id="51202" name="Picture 3" descr="\\localserver\Obmen\Абонемент\Новая папка\Новая папка\кадры из фильмов\Нехлебом единым\cherez_torrent_0iE2NNfIrrm.jpg"/>
          <p:cNvPicPr>
            <a:picLocks noChangeAspect="1" noChangeArrowheads="1"/>
          </p:cNvPicPr>
          <p:nvPr/>
        </p:nvPicPr>
        <p:blipFill>
          <a:blip r:embed="rId4"/>
          <a:srcRect/>
          <a:stretch>
            <a:fillRect/>
          </a:stretch>
        </p:blipFill>
        <p:spPr bwMode="auto">
          <a:xfrm>
            <a:off x="3643313" y="0"/>
            <a:ext cx="5500687" cy="3571875"/>
          </a:xfrm>
          <a:prstGeom prst="rect">
            <a:avLst/>
          </a:prstGeom>
          <a:noFill/>
          <a:ln w="9525">
            <a:noFill/>
            <a:miter lim="800000"/>
            <a:headEnd/>
            <a:tailEnd/>
          </a:ln>
        </p:spPr>
      </p:pic>
      <p:pic>
        <p:nvPicPr>
          <p:cNvPr id="51203" name="Picture 4" descr="\\localserver\Obmen\Абонемент\Новая папка\Новая папка\кадры из фильмов\Нехлебом единым\204689_original.jpg"/>
          <p:cNvPicPr>
            <a:picLocks noChangeAspect="1" noChangeArrowheads="1"/>
          </p:cNvPicPr>
          <p:nvPr/>
        </p:nvPicPr>
        <p:blipFill>
          <a:blip r:embed="rId5"/>
          <a:srcRect/>
          <a:stretch>
            <a:fillRect/>
          </a:stretch>
        </p:blipFill>
        <p:spPr bwMode="auto">
          <a:xfrm>
            <a:off x="3643313" y="3571875"/>
            <a:ext cx="5500687" cy="3286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localserver\Obmen\Абонемент\Новая папка\Новая папка\кадры из фильмов\офицеры\кадр 0.jpg"/>
          <p:cNvPicPr>
            <a:picLocks noChangeAspect="1" noChangeArrowheads="1"/>
          </p:cNvPicPr>
          <p:nvPr/>
        </p:nvPicPr>
        <p:blipFill>
          <a:blip r:embed="rId3"/>
          <a:srcRect/>
          <a:stretch>
            <a:fillRect/>
          </a:stretch>
        </p:blipFill>
        <p:spPr bwMode="auto">
          <a:xfrm>
            <a:off x="2143125" y="0"/>
            <a:ext cx="48895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localserver\Obmen\Абонемент\Новая папка\Новая папка\1220873.jpg"/>
          <p:cNvPicPr>
            <a:picLocks noChangeAspect="1" noChangeArrowheads="1"/>
          </p:cNvPicPr>
          <p:nvPr/>
        </p:nvPicPr>
        <p:blipFill>
          <a:blip r:embed="rId3"/>
          <a:srcRect/>
          <a:stretch>
            <a:fillRect/>
          </a:stretch>
        </p:blipFill>
        <p:spPr bwMode="auto">
          <a:xfrm>
            <a:off x="0" y="642938"/>
            <a:ext cx="3643313" cy="5643562"/>
          </a:xfrm>
          <a:prstGeom prst="rect">
            <a:avLst/>
          </a:prstGeom>
          <a:noFill/>
          <a:ln w="9525">
            <a:noFill/>
            <a:miter lim="800000"/>
            <a:headEnd/>
            <a:tailEnd/>
          </a:ln>
        </p:spPr>
      </p:pic>
      <p:pic>
        <p:nvPicPr>
          <p:cNvPr id="53250" name="Picture 3" descr="\\localserver\Obmen\Абонемент\Новая папка\Новая папка\кадры из фильмов\Белое проклятие\172978_original.jpg"/>
          <p:cNvPicPr>
            <a:picLocks noChangeAspect="1" noChangeArrowheads="1"/>
          </p:cNvPicPr>
          <p:nvPr/>
        </p:nvPicPr>
        <p:blipFill>
          <a:blip r:embed="rId4"/>
          <a:srcRect/>
          <a:stretch>
            <a:fillRect/>
          </a:stretch>
        </p:blipFill>
        <p:spPr bwMode="auto">
          <a:xfrm>
            <a:off x="3643313" y="3571875"/>
            <a:ext cx="5500687" cy="3286125"/>
          </a:xfrm>
          <a:prstGeom prst="rect">
            <a:avLst/>
          </a:prstGeom>
          <a:noFill/>
          <a:ln w="9525">
            <a:noFill/>
            <a:miter lim="800000"/>
            <a:headEnd/>
            <a:tailEnd/>
          </a:ln>
        </p:spPr>
      </p:pic>
      <p:pic>
        <p:nvPicPr>
          <p:cNvPr id="53251" name="Picture 5" descr="http://img1.tfilm.me/data/screen/or/27312-002.jpg"/>
          <p:cNvPicPr>
            <a:picLocks noChangeAspect="1" noChangeArrowheads="1"/>
          </p:cNvPicPr>
          <p:nvPr/>
        </p:nvPicPr>
        <p:blipFill>
          <a:blip r:embed="rId5"/>
          <a:srcRect/>
          <a:stretch>
            <a:fillRect/>
          </a:stretch>
        </p:blipFill>
        <p:spPr bwMode="auto">
          <a:xfrm>
            <a:off x="3643313" y="0"/>
            <a:ext cx="5500687" cy="35004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localserver\Obmen\Абонемент\Новая папка\Новая папка\кадры из фильмов\Белое проклятие\beloe-proklyate.jpg"/>
          <p:cNvPicPr>
            <a:picLocks noChangeAspect="1" noChangeArrowheads="1"/>
          </p:cNvPicPr>
          <p:nvPr/>
        </p:nvPicPr>
        <p:blipFill>
          <a:blip r:embed="rId3"/>
          <a:srcRect/>
          <a:stretch>
            <a:fillRect/>
          </a:stretch>
        </p:blipFill>
        <p:spPr bwMode="auto">
          <a:xfrm>
            <a:off x="0" y="549275"/>
            <a:ext cx="3786188" cy="5808663"/>
          </a:xfrm>
          <a:prstGeom prst="rect">
            <a:avLst/>
          </a:prstGeom>
          <a:noFill/>
          <a:ln w="9525">
            <a:noFill/>
            <a:miter lim="800000"/>
            <a:headEnd/>
            <a:tailEnd/>
          </a:ln>
        </p:spPr>
      </p:pic>
      <p:pic>
        <p:nvPicPr>
          <p:cNvPr id="55298" name="Picture 3" descr="\\localserver\Obmen\Абонемент\Новая папка\Новая папка\кадры из фильмов\Белое проклятие\images.jpg"/>
          <p:cNvPicPr>
            <a:picLocks noChangeAspect="1" noChangeArrowheads="1"/>
          </p:cNvPicPr>
          <p:nvPr/>
        </p:nvPicPr>
        <p:blipFill>
          <a:blip r:embed="rId4"/>
          <a:srcRect/>
          <a:stretch>
            <a:fillRect/>
          </a:stretch>
        </p:blipFill>
        <p:spPr bwMode="auto">
          <a:xfrm>
            <a:off x="3786188" y="3214688"/>
            <a:ext cx="5357812" cy="3643312"/>
          </a:xfrm>
          <a:prstGeom prst="rect">
            <a:avLst/>
          </a:prstGeom>
          <a:noFill/>
          <a:ln w="9525">
            <a:noFill/>
            <a:miter lim="800000"/>
            <a:headEnd/>
            <a:tailEnd/>
          </a:ln>
        </p:spPr>
      </p:pic>
      <p:pic>
        <p:nvPicPr>
          <p:cNvPr id="55299" name="Picture 4" descr="\\localserver\Obmen\Абонемент\Новая папка\Новая папка\кадры из фильмов\Белое проклятие\p_126032.jpg"/>
          <p:cNvPicPr>
            <a:picLocks noChangeAspect="1" noChangeArrowheads="1"/>
          </p:cNvPicPr>
          <p:nvPr/>
        </p:nvPicPr>
        <p:blipFill>
          <a:blip r:embed="rId5"/>
          <a:srcRect/>
          <a:stretch>
            <a:fillRect/>
          </a:stretch>
        </p:blipFill>
        <p:spPr bwMode="auto">
          <a:xfrm>
            <a:off x="3657600" y="0"/>
            <a:ext cx="5486400" cy="36433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8" descr="http://static1.ozone.ru/multimedia/books_covers/1011800815.jpg"/>
          <p:cNvPicPr>
            <a:picLocks noChangeAspect="1" noChangeArrowheads="1"/>
          </p:cNvPicPr>
          <p:nvPr/>
        </p:nvPicPr>
        <p:blipFill>
          <a:blip r:embed="rId3"/>
          <a:srcRect/>
          <a:stretch>
            <a:fillRect/>
          </a:stretch>
        </p:blipFill>
        <p:spPr bwMode="auto">
          <a:xfrm>
            <a:off x="755650" y="692150"/>
            <a:ext cx="5832475" cy="2887663"/>
          </a:xfrm>
          <a:prstGeom prst="rect">
            <a:avLst/>
          </a:prstGeom>
          <a:noFill/>
          <a:ln w="9525">
            <a:noFill/>
            <a:miter lim="800000"/>
            <a:headEnd/>
            <a:tailEnd/>
          </a:ln>
        </p:spPr>
      </p:pic>
      <p:pic>
        <p:nvPicPr>
          <p:cNvPr id="57346" name="Picture 2" descr="http://m.moe-tambov.ru/image/news/312150_s1.jpg"/>
          <p:cNvPicPr>
            <a:picLocks noChangeAspect="1" noChangeArrowheads="1"/>
          </p:cNvPicPr>
          <p:nvPr/>
        </p:nvPicPr>
        <p:blipFill>
          <a:blip r:embed="rId4"/>
          <a:srcRect/>
          <a:stretch>
            <a:fillRect/>
          </a:stretch>
        </p:blipFill>
        <p:spPr bwMode="auto">
          <a:xfrm>
            <a:off x="755650" y="3789363"/>
            <a:ext cx="7345363" cy="2978150"/>
          </a:xfrm>
          <a:prstGeom prst="rect">
            <a:avLst/>
          </a:prstGeom>
          <a:noFill/>
          <a:ln w="9525">
            <a:noFill/>
            <a:miter lim="800000"/>
            <a:headEnd/>
            <a:tailEnd/>
          </a:ln>
        </p:spPr>
      </p:pic>
      <p:pic>
        <p:nvPicPr>
          <p:cNvPr id="57347" name="Picture 4" descr="ugovkaLOGO_белая"/>
          <p:cNvPicPr>
            <a:picLocks noChangeAspect="1" noChangeArrowheads="1"/>
          </p:cNvPicPr>
          <p:nvPr/>
        </p:nvPicPr>
        <p:blipFill>
          <a:blip r:embed="rId5"/>
          <a:srcRect/>
          <a:stretch>
            <a:fillRect/>
          </a:stretch>
        </p:blipFill>
        <p:spPr bwMode="auto">
          <a:xfrm>
            <a:off x="6608763" y="230188"/>
            <a:ext cx="2427287" cy="6778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Admin\Desktop\Новая папка\1220770.jpg"/>
          <p:cNvPicPr>
            <a:picLocks noChangeAspect="1" noChangeArrowheads="1"/>
          </p:cNvPicPr>
          <p:nvPr/>
        </p:nvPicPr>
        <p:blipFill>
          <a:blip r:embed="rId3"/>
          <a:srcRect/>
          <a:stretch>
            <a:fillRect/>
          </a:stretch>
        </p:blipFill>
        <p:spPr bwMode="auto">
          <a:xfrm>
            <a:off x="0" y="285750"/>
            <a:ext cx="4071938" cy="6286500"/>
          </a:xfrm>
          <a:prstGeom prst="rect">
            <a:avLst/>
          </a:prstGeom>
          <a:noFill/>
          <a:ln w="9525">
            <a:noFill/>
            <a:miter lim="800000"/>
            <a:headEnd/>
            <a:tailEnd/>
          </a:ln>
        </p:spPr>
      </p:pic>
      <p:pic>
        <p:nvPicPr>
          <p:cNvPr id="18434" name="Picture 3" descr="\\localserver\Obmen\Абонемент\Новая папка\Новая папка\кадры из фильмов\офицеры\кадр 1.jpg"/>
          <p:cNvPicPr>
            <a:picLocks noChangeAspect="1" noChangeArrowheads="1"/>
          </p:cNvPicPr>
          <p:nvPr/>
        </p:nvPicPr>
        <p:blipFill>
          <a:blip r:embed="rId4"/>
          <a:srcRect/>
          <a:stretch>
            <a:fillRect/>
          </a:stretch>
        </p:blipFill>
        <p:spPr bwMode="auto">
          <a:xfrm>
            <a:off x="4071938" y="3929063"/>
            <a:ext cx="5072062" cy="2928937"/>
          </a:xfrm>
          <a:prstGeom prst="rect">
            <a:avLst/>
          </a:prstGeom>
          <a:noFill/>
          <a:ln w="9525">
            <a:noFill/>
            <a:miter lim="800000"/>
            <a:headEnd/>
            <a:tailEnd/>
          </a:ln>
        </p:spPr>
      </p:pic>
      <p:pic>
        <p:nvPicPr>
          <p:cNvPr id="18435" name="Picture 4" descr="\\localserver\Obmen\Абонемент\Новая папка\Новая папка\кадры из фильмов\офицеры\кадр оо1.jpg"/>
          <p:cNvPicPr>
            <a:picLocks noChangeAspect="1" noChangeArrowheads="1"/>
          </p:cNvPicPr>
          <p:nvPr/>
        </p:nvPicPr>
        <p:blipFill>
          <a:blip r:embed="rId5"/>
          <a:srcRect/>
          <a:stretch>
            <a:fillRect/>
          </a:stretch>
        </p:blipFill>
        <p:spPr bwMode="auto">
          <a:xfrm>
            <a:off x="4071938" y="0"/>
            <a:ext cx="5072062" cy="39290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localserver\Obmen\Абонемент\Новая папка\Новая папка\кадры из фильмов\офицеры\кадр 6.jpg"/>
          <p:cNvPicPr>
            <a:picLocks noChangeAspect="1" noChangeArrowheads="1"/>
          </p:cNvPicPr>
          <p:nvPr/>
        </p:nvPicPr>
        <p:blipFill>
          <a:blip r:embed="rId3"/>
          <a:srcRect/>
          <a:stretch>
            <a:fillRect/>
          </a:stretch>
        </p:blipFill>
        <p:spPr bwMode="auto">
          <a:xfrm>
            <a:off x="500063" y="3429000"/>
            <a:ext cx="8072437" cy="3429000"/>
          </a:xfrm>
          <a:prstGeom prst="rect">
            <a:avLst/>
          </a:prstGeom>
          <a:noFill/>
          <a:ln w="9525">
            <a:noFill/>
            <a:miter lim="800000"/>
            <a:headEnd/>
            <a:tailEnd/>
          </a:ln>
        </p:spPr>
      </p:pic>
      <p:pic>
        <p:nvPicPr>
          <p:cNvPr id="20482" name="Picture 4" descr="\\localserver\Obmen\Абонемент\Новая папка\Новая папка\кадры из фильмов\офицеры\кадр 4.jpg"/>
          <p:cNvPicPr>
            <a:picLocks noChangeAspect="1" noChangeArrowheads="1"/>
          </p:cNvPicPr>
          <p:nvPr/>
        </p:nvPicPr>
        <p:blipFill>
          <a:blip r:embed="rId4"/>
          <a:srcRect/>
          <a:stretch>
            <a:fillRect/>
          </a:stretch>
        </p:blipFill>
        <p:spPr bwMode="auto">
          <a:xfrm>
            <a:off x="500063" y="0"/>
            <a:ext cx="8072437"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localserver\Obmen\Абонемент\Новая папка\Новая папка\Vsevolod_Kochetov__Zhurbiny.jpeg"/>
          <p:cNvPicPr>
            <a:picLocks noChangeAspect="1" noChangeArrowheads="1"/>
          </p:cNvPicPr>
          <p:nvPr/>
        </p:nvPicPr>
        <p:blipFill>
          <a:blip r:embed="rId3"/>
          <a:srcRect/>
          <a:stretch>
            <a:fillRect/>
          </a:stretch>
        </p:blipFill>
        <p:spPr bwMode="auto">
          <a:xfrm>
            <a:off x="0" y="285750"/>
            <a:ext cx="4214813" cy="6357938"/>
          </a:xfrm>
          <a:prstGeom prst="rect">
            <a:avLst/>
          </a:prstGeom>
          <a:noFill/>
          <a:ln w="9525">
            <a:noFill/>
            <a:miter lim="800000"/>
            <a:headEnd/>
            <a:tailEnd/>
          </a:ln>
        </p:spPr>
      </p:pic>
      <p:pic>
        <p:nvPicPr>
          <p:cNvPr id="22530" name="Picture 2" descr="\\localserver\Obmen\Абонемент\Новая папка\Новая папка\кадры из фильмов\Журбины\Журбины 1.jpg"/>
          <p:cNvPicPr>
            <a:picLocks noChangeAspect="1" noChangeArrowheads="1"/>
          </p:cNvPicPr>
          <p:nvPr/>
        </p:nvPicPr>
        <p:blipFill>
          <a:blip r:embed="rId4"/>
          <a:srcRect/>
          <a:stretch>
            <a:fillRect/>
          </a:stretch>
        </p:blipFill>
        <p:spPr bwMode="auto">
          <a:xfrm>
            <a:off x="4429125" y="285750"/>
            <a:ext cx="4500563" cy="3357563"/>
          </a:xfrm>
          <a:prstGeom prst="rect">
            <a:avLst/>
          </a:prstGeom>
          <a:noFill/>
          <a:ln w="9525">
            <a:noFill/>
            <a:miter lim="800000"/>
            <a:headEnd/>
            <a:tailEnd/>
          </a:ln>
        </p:spPr>
      </p:pic>
      <p:pic>
        <p:nvPicPr>
          <p:cNvPr id="22531" name="Picture 5" descr="\\localserver\Obmen\Абонемент\Новая папка\Новая папка\кадры из фильмов\Журбины\журбины 4.jpg"/>
          <p:cNvPicPr>
            <a:picLocks noChangeAspect="1" noChangeArrowheads="1"/>
          </p:cNvPicPr>
          <p:nvPr/>
        </p:nvPicPr>
        <p:blipFill>
          <a:blip r:embed="rId5"/>
          <a:srcRect/>
          <a:stretch>
            <a:fillRect/>
          </a:stretch>
        </p:blipFill>
        <p:spPr bwMode="auto">
          <a:xfrm>
            <a:off x="4429125" y="3571875"/>
            <a:ext cx="4500563" cy="3000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localserver\Obmen\Абонемент\Новая папка\Новая папка\кадры из фильмов\Журбины\журб 7.jpg"/>
          <p:cNvPicPr>
            <a:picLocks noChangeAspect="1" noChangeArrowheads="1"/>
          </p:cNvPicPr>
          <p:nvPr/>
        </p:nvPicPr>
        <p:blipFill>
          <a:blip r:embed="rId3"/>
          <a:srcRect/>
          <a:stretch>
            <a:fillRect/>
          </a:stretch>
        </p:blipFill>
        <p:spPr bwMode="auto">
          <a:xfrm>
            <a:off x="0" y="0"/>
            <a:ext cx="7786688" cy="5715000"/>
          </a:xfrm>
          <a:prstGeom prst="rect">
            <a:avLst/>
          </a:prstGeom>
          <a:noFill/>
          <a:ln w="9525">
            <a:noFill/>
            <a:miter lim="800000"/>
            <a:headEnd/>
            <a:tailEnd/>
          </a:ln>
        </p:spPr>
      </p:pic>
      <p:pic>
        <p:nvPicPr>
          <p:cNvPr id="24578" name="Picture 4" descr="\\localserver\Obmen\Абонемент\Новая папка\Новая папка\кадры из фильмов\Журбины\журб 8.jpg"/>
          <p:cNvPicPr>
            <a:picLocks noChangeAspect="1" noChangeArrowheads="1"/>
          </p:cNvPicPr>
          <p:nvPr/>
        </p:nvPicPr>
        <p:blipFill>
          <a:blip r:embed="rId4"/>
          <a:srcRect/>
          <a:stretch>
            <a:fillRect/>
          </a:stretch>
        </p:blipFill>
        <p:spPr bwMode="auto">
          <a:xfrm>
            <a:off x="3786188" y="3000375"/>
            <a:ext cx="5357812" cy="38576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localserver\Obmen\Абонемент\Новая папка\Новая папка\кадры из фильмов\Журбины\журб 10.jpg"/>
          <p:cNvPicPr>
            <a:picLocks noChangeAspect="1" noChangeArrowheads="1"/>
          </p:cNvPicPr>
          <p:nvPr/>
        </p:nvPicPr>
        <p:blipFill>
          <a:blip r:embed="rId3"/>
          <a:srcRect/>
          <a:stretch>
            <a:fillRect/>
          </a:stretch>
        </p:blipFill>
        <p:spPr bwMode="auto">
          <a:xfrm>
            <a:off x="4714875" y="0"/>
            <a:ext cx="4429125" cy="3214688"/>
          </a:xfrm>
          <a:prstGeom prst="rect">
            <a:avLst/>
          </a:prstGeom>
          <a:noFill/>
          <a:ln w="9525">
            <a:noFill/>
            <a:miter lim="800000"/>
            <a:headEnd/>
            <a:tailEnd/>
          </a:ln>
        </p:spPr>
      </p:pic>
      <p:pic>
        <p:nvPicPr>
          <p:cNvPr id="26626" name="Picture 3" descr="\\localserver\Obmen\Абонемент\Новая папка\Новая папка\кадры из фильмов\Журбины\журб 9.jpg"/>
          <p:cNvPicPr>
            <a:picLocks noChangeAspect="1" noChangeArrowheads="1"/>
          </p:cNvPicPr>
          <p:nvPr/>
        </p:nvPicPr>
        <p:blipFill>
          <a:blip r:embed="rId4"/>
          <a:srcRect/>
          <a:stretch>
            <a:fillRect/>
          </a:stretch>
        </p:blipFill>
        <p:spPr bwMode="auto">
          <a:xfrm>
            <a:off x="4714875" y="3214688"/>
            <a:ext cx="4429125" cy="3643312"/>
          </a:xfrm>
          <a:prstGeom prst="rect">
            <a:avLst/>
          </a:prstGeom>
          <a:noFill/>
          <a:ln w="9525">
            <a:noFill/>
            <a:miter lim="800000"/>
            <a:headEnd/>
            <a:tailEnd/>
          </a:ln>
        </p:spPr>
      </p:pic>
      <p:pic>
        <p:nvPicPr>
          <p:cNvPr id="26627" name="Picture 6" descr="\\localserver\Obmen\Абонемент\Новая папка\Новая папка\кадры из фильмов\Журбины\журбины 3.jpg"/>
          <p:cNvPicPr>
            <a:picLocks noChangeAspect="1" noChangeArrowheads="1"/>
          </p:cNvPicPr>
          <p:nvPr/>
        </p:nvPicPr>
        <p:blipFill>
          <a:blip r:embed="rId5"/>
          <a:srcRect/>
          <a:stretch>
            <a:fillRect/>
          </a:stretch>
        </p:blipFill>
        <p:spPr bwMode="auto">
          <a:xfrm>
            <a:off x="0" y="0"/>
            <a:ext cx="4714875" cy="3286125"/>
          </a:xfrm>
          <a:prstGeom prst="rect">
            <a:avLst/>
          </a:prstGeom>
          <a:noFill/>
          <a:ln w="9525">
            <a:noFill/>
            <a:miter lim="800000"/>
            <a:headEnd/>
            <a:tailEnd/>
          </a:ln>
        </p:spPr>
      </p:pic>
      <p:pic>
        <p:nvPicPr>
          <p:cNvPr id="26628" name="Picture 5" descr="\\localserver\Obmen\Абонемент\Новая папка\Новая папка\кадры из фильмов\Журбины\Журбины 2.jpg"/>
          <p:cNvPicPr>
            <a:picLocks noChangeAspect="1" noChangeArrowheads="1"/>
          </p:cNvPicPr>
          <p:nvPr/>
        </p:nvPicPr>
        <p:blipFill>
          <a:blip r:embed="rId6"/>
          <a:srcRect/>
          <a:stretch>
            <a:fillRect/>
          </a:stretch>
        </p:blipFill>
        <p:spPr bwMode="auto">
          <a:xfrm>
            <a:off x="0" y="3286125"/>
            <a:ext cx="4714875" cy="3571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Admin\Desktop\Новая папка\991178.jpg"/>
          <p:cNvPicPr>
            <a:picLocks noChangeAspect="1" noChangeArrowheads="1"/>
          </p:cNvPicPr>
          <p:nvPr/>
        </p:nvPicPr>
        <p:blipFill>
          <a:blip r:embed="rId3"/>
          <a:srcRect/>
          <a:stretch>
            <a:fillRect/>
          </a:stretch>
        </p:blipFill>
        <p:spPr bwMode="auto">
          <a:xfrm>
            <a:off x="0" y="428625"/>
            <a:ext cx="4000500" cy="6000750"/>
          </a:xfrm>
          <a:prstGeom prst="rect">
            <a:avLst/>
          </a:prstGeom>
          <a:noFill/>
          <a:ln w="9525">
            <a:noFill/>
            <a:miter lim="800000"/>
            <a:headEnd/>
            <a:tailEnd/>
          </a:ln>
        </p:spPr>
      </p:pic>
      <p:pic>
        <p:nvPicPr>
          <p:cNvPr id="28674" name="Picture 8" descr="Картинки по запросу кадры из фильма путь к причалу"/>
          <p:cNvPicPr>
            <a:picLocks noChangeAspect="1" noChangeArrowheads="1"/>
          </p:cNvPicPr>
          <p:nvPr/>
        </p:nvPicPr>
        <p:blipFill>
          <a:blip r:embed="rId4"/>
          <a:srcRect/>
          <a:stretch>
            <a:fillRect/>
          </a:stretch>
        </p:blipFill>
        <p:spPr bwMode="auto">
          <a:xfrm>
            <a:off x="4000500" y="0"/>
            <a:ext cx="5143500" cy="3929063"/>
          </a:xfrm>
          <a:prstGeom prst="rect">
            <a:avLst/>
          </a:prstGeom>
          <a:noFill/>
          <a:ln w="9525">
            <a:noFill/>
            <a:miter lim="800000"/>
            <a:headEnd/>
            <a:tailEnd/>
          </a:ln>
        </p:spPr>
      </p:pic>
      <p:pic>
        <p:nvPicPr>
          <p:cNvPr id="28675" name="Picture 12" descr="https://i.ytimg.com/vi/jHz4H71cIbA/hqdefault.jpg"/>
          <p:cNvPicPr>
            <a:picLocks noChangeAspect="1" noChangeArrowheads="1"/>
          </p:cNvPicPr>
          <p:nvPr/>
        </p:nvPicPr>
        <p:blipFill>
          <a:blip r:embed="rId5"/>
          <a:srcRect/>
          <a:stretch>
            <a:fillRect/>
          </a:stretch>
        </p:blipFill>
        <p:spPr bwMode="auto">
          <a:xfrm>
            <a:off x="4000500" y="3429000"/>
            <a:ext cx="5143500" cy="3429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www.kinocccp.com/wp-content/uploads/2012/06/put-prichal.jpg"/>
          <p:cNvPicPr>
            <a:picLocks noChangeAspect="1" noChangeArrowheads="1"/>
          </p:cNvPicPr>
          <p:nvPr/>
        </p:nvPicPr>
        <p:blipFill>
          <a:blip r:embed="rId3"/>
          <a:srcRect/>
          <a:stretch>
            <a:fillRect/>
          </a:stretch>
        </p:blipFill>
        <p:spPr bwMode="auto">
          <a:xfrm>
            <a:off x="0" y="214313"/>
            <a:ext cx="4000500" cy="6357937"/>
          </a:xfrm>
          <a:prstGeom prst="rect">
            <a:avLst/>
          </a:prstGeom>
          <a:noFill/>
          <a:ln w="9525">
            <a:noFill/>
            <a:miter lim="800000"/>
            <a:headEnd/>
            <a:tailEnd/>
          </a:ln>
        </p:spPr>
      </p:pic>
      <p:pic>
        <p:nvPicPr>
          <p:cNvPr id="30722" name="Picture 4" descr="http://media9.fast-torrent.ru/media/files/s3/ps/wj/put-k-prichalu.jpg"/>
          <p:cNvPicPr>
            <a:picLocks noChangeAspect="1" noChangeArrowheads="1"/>
          </p:cNvPicPr>
          <p:nvPr/>
        </p:nvPicPr>
        <p:blipFill>
          <a:blip r:embed="rId4"/>
          <a:srcRect/>
          <a:stretch>
            <a:fillRect/>
          </a:stretch>
        </p:blipFill>
        <p:spPr bwMode="auto">
          <a:xfrm>
            <a:off x="4000500" y="0"/>
            <a:ext cx="5143500" cy="4143375"/>
          </a:xfrm>
          <a:prstGeom prst="rect">
            <a:avLst/>
          </a:prstGeom>
          <a:noFill/>
          <a:ln w="9525">
            <a:noFill/>
            <a:miter lim="800000"/>
            <a:headEnd/>
            <a:tailEnd/>
          </a:ln>
        </p:spPr>
      </p:pic>
      <p:pic>
        <p:nvPicPr>
          <p:cNvPr id="30723" name="Picture 6" descr="http://vmnews.ru/site-specific/vmnews.ru/upload/article-illustrations/2013/6748659.jpg"/>
          <p:cNvPicPr>
            <a:picLocks noChangeAspect="1" noChangeArrowheads="1"/>
          </p:cNvPicPr>
          <p:nvPr/>
        </p:nvPicPr>
        <p:blipFill>
          <a:blip r:embed="rId5"/>
          <a:srcRect/>
          <a:stretch>
            <a:fillRect/>
          </a:stretch>
        </p:blipFill>
        <p:spPr bwMode="auto">
          <a:xfrm>
            <a:off x="4000500" y="3571875"/>
            <a:ext cx="5143500" cy="32861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1686</TotalTime>
  <Words>1273</Words>
  <Application>Microsoft Office PowerPoint</Application>
  <PresentationFormat>Экран (4:3)</PresentationFormat>
  <Paragraphs>68</Paragraphs>
  <Slides>22</Slides>
  <Notes>22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22</vt:i4>
      </vt:variant>
    </vt:vector>
  </HeadingPairs>
  <TitlesOfParts>
    <vt:vector size="32" baseType="lpstr">
      <vt:lpstr>Arial Unicode MS</vt:lpstr>
      <vt:lpstr>Arial</vt:lpstr>
      <vt:lpstr>Book Antiqua</vt:lpstr>
      <vt:lpstr>Calibri</vt:lpstr>
      <vt:lpstr>Lucida Sans</vt:lpstr>
      <vt:lpstr>Times New Roman</vt:lpstr>
      <vt:lpstr>Wingdings</vt:lpstr>
      <vt:lpstr>Wingdings 2</vt:lpstr>
      <vt:lpstr>Wingdings 3</vt:lpstr>
      <vt:lpstr>Апекс</vt:lpstr>
      <vt:lpstr>Сделано в СССР. Любимая проза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Yuri Zhegulin</cp:lastModifiedBy>
  <cp:revision>118</cp:revision>
  <dcterms:created xsi:type="dcterms:W3CDTF">2016-01-27T12:53:13Z</dcterms:created>
  <dcterms:modified xsi:type="dcterms:W3CDTF">2019-07-24T06:10:11Z</dcterms:modified>
</cp:coreProperties>
</file>